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Default Extension="gif" ContentType="image/gif"/>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66"/>
  </p:notesMasterIdLst>
  <p:sldIdLst>
    <p:sldId id="303" r:id="rId2"/>
    <p:sldId id="301" r:id="rId3"/>
    <p:sldId id="302" r:id="rId4"/>
    <p:sldId id="326" r:id="rId5"/>
    <p:sldId id="307" r:id="rId6"/>
    <p:sldId id="289" r:id="rId7"/>
    <p:sldId id="329" r:id="rId8"/>
    <p:sldId id="308" r:id="rId9"/>
    <p:sldId id="334" r:id="rId10"/>
    <p:sldId id="335" r:id="rId11"/>
    <p:sldId id="332" r:id="rId12"/>
    <p:sldId id="333" r:id="rId13"/>
    <p:sldId id="336" r:id="rId14"/>
    <p:sldId id="337" r:id="rId15"/>
    <p:sldId id="338" r:id="rId16"/>
    <p:sldId id="331" r:id="rId17"/>
    <p:sldId id="305" r:id="rId18"/>
    <p:sldId id="309" r:id="rId19"/>
    <p:sldId id="310" r:id="rId20"/>
    <p:sldId id="311" r:id="rId21"/>
    <p:sldId id="312" r:id="rId22"/>
    <p:sldId id="313" r:id="rId23"/>
    <p:sldId id="314" r:id="rId24"/>
    <p:sldId id="315" r:id="rId25"/>
    <p:sldId id="318" r:id="rId26"/>
    <p:sldId id="266" r:id="rId27"/>
    <p:sldId id="320" r:id="rId28"/>
    <p:sldId id="321" r:id="rId29"/>
    <p:sldId id="322" r:id="rId30"/>
    <p:sldId id="324" r:id="rId31"/>
    <p:sldId id="325" r:id="rId32"/>
    <p:sldId id="293" r:id="rId33"/>
    <p:sldId id="257" r:id="rId34"/>
    <p:sldId id="258" r:id="rId35"/>
    <p:sldId id="290" r:id="rId36"/>
    <p:sldId id="291" r:id="rId37"/>
    <p:sldId id="292" r:id="rId38"/>
    <p:sldId id="284" r:id="rId39"/>
    <p:sldId id="260" r:id="rId40"/>
    <p:sldId id="261" r:id="rId41"/>
    <p:sldId id="262" r:id="rId42"/>
    <p:sldId id="263" r:id="rId43"/>
    <p:sldId id="264" r:id="rId44"/>
    <p:sldId id="265" r:id="rId45"/>
    <p:sldId id="267" r:id="rId46"/>
    <p:sldId id="268" r:id="rId47"/>
    <p:sldId id="269" r:id="rId48"/>
    <p:sldId id="270" r:id="rId49"/>
    <p:sldId id="271" r:id="rId50"/>
    <p:sldId id="272" r:id="rId51"/>
    <p:sldId id="273" r:id="rId52"/>
    <p:sldId id="274" r:id="rId53"/>
    <p:sldId id="275" r:id="rId54"/>
    <p:sldId id="276" r:id="rId55"/>
    <p:sldId id="277" r:id="rId56"/>
    <p:sldId id="286" r:id="rId57"/>
    <p:sldId id="295" r:id="rId58"/>
    <p:sldId id="298" r:id="rId59"/>
    <p:sldId id="299" r:id="rId60"/>
    <p:sldId id="300" r:id="rId61"/>
    <p:sldId id="279" r:id="rId62"/>
    <p:sldId id="280" r:id="rId63"/>
    <p:sldId id="281" r:id="rId64"/>
    <p:sldId id="28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3910" autoAdjust="0"/>
  </p:normalViewPr>
  <p:slideViewPr>
    <p:cSldViewPr>
      <p:cViewPr>
        <p:scale>
          <a:sx n="100" d="100"/>
          <a:sy n="100" d="100"/>
        </p:scale>
        <p:origin x="-69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heme" Target="theme/theme1.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viewProps" Target="view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notesMaster" Target="notesMasters/notesMaster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printerSettings" Target="printerSettings/printerSettings1.bin"/><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esProps" Target="pres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02AB4-5DED-4873-900F-288EE1C95ADD}" type="datetimeFigureOut">
              <a:rPr lang="en-US" smtClean="0"/>
              <a:pPr/>
              <a:t>8/1/10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61BD0-013A-4D1F-A52F-39933A564E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3" Type="http://schemas.openxmlformats.org/officeDocument/2006/relationships/hyperlink" Target="http://md.water.usgs.gov/publications/fs-150-99/html/index.htm" TargetMode="Externa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Scalability" TargetMode="External"/><Relationship Id="rId4" Type="http://schemas.openxmlformats.org/officeDocument/2006/relationships/hyperlink" Target="http://en.wikipedia.org/wiki/Computing" TargetMode="External"/><Relationship Id="rId10" Type="http://schemas.openxmlformats.org/officeDocument/2006/relationships/hyperlink" Target="http://en.wikipedia.org/wiki/Everything_as_a_service" TargetMode="External"/><Relationship Id="rId5" Type="http://schemas.openxmlformats.org/officeDocument/2006/relationships/hyperlink" Target="#cite_note-0"/><Relationship Id="rId7" Type="http://schemas.openxmlformats.org/officeDocument/2006/relationships/hyperlink" Target="#cite_note-1"/><Relationship Id="rId11" Type="http://schemas.openxmlformats.org/officeDocument/2006/relationships/hyperlink" Target="#cite_note-gartner-2"/><Relationship Id="rId12" Type="http://schemas.openxmlformats.org/officeDocument/2006/relationships/hyperlink" Target="#cite_note-really-3"/><Relationship Id="rId1" Type="http://schemas.openxmlformats.org/officeDocument/2006/relationships/notesMaster" Target="../notesMasters/notesMaster1.xml"/><Relationship Id="rId2" Type="http://schemas.openxmlformats.org/officeDocument/2006/relationships/slide" Target="../slides/slide43.xml"/><Relationship Id="rId9" Type="http://schemas.openxmlformats.org/officeDocument/2006/relationships/hyperlink" Target="http://en.wikipedia.org/wiki/Virtualization" TargetMode="External"/><Relationship Id="rId3" Type="http://schemas.openxmlformats.org/officeDocument/2006/relationships/hyperlink" Target="http://en.wikipedia.org/wiki/Internet" TargetMode="External"/><Relationship Id="rId6" Type="http://schemas.openxmlformats.org/officeDocument/2006/relationships/hyperlink" Target="http://en.wikipedia.org/wiki/Paradigm_shif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4" Type="http://schemas.openxmlformats.org/officeDocument/2006/relationships/hyperlink" Target="http://en.wikipedia.org/wiki/Information_processing" TargetMode="External"/><Relationship Id="rId4" Type="http://schemas.openxmlformats.org/officeDocument/2006/relationships/hyperlink" Target="#cite_note-1"/><Relationship Id="rId7" Type="http://schemas.openxmlformats.org/officeDocument/2006/relationships/hyperlink" Target="http://en.wikipedia.org/wiki/Roles" TargetMode="External"/><Relationship Id="rId11" Type="http://schemas.openxmlformats.org/officeDocument/2006/relationships/hyperlink" Target="#cite_note-2"/><Relationship Id="rId1" Type="http://schemas.openxmlformats.org/officeDocument/2006/relationships/notesMaster" Target="../notesMasters/notesMaster1.xml"/><Relationship Id="rId6" Type="http://schemas.openxmlformats.org/officeDocument/2006/relationships/hyperlink" Target="http://en.wikipedia.org/wiki/Resource" TargetMode="External"/><Relationship Id="rId8" Type="http://schemas.openxmlformats.org/officeDocument/2006/relationships/hyperlink" Target="http://en.wikipedia.org/wiki/Mass" TargetMode="External"/><Relationship Id="rId13" Type="http://schemas.openxmlformats.org/officeDocument/2006/relationships/hyperlink" Target="http://en.wikipedia.org/wiki/Service_(economics)" TargetMode="External"/><Relationship Id="rId10" Type="http://schemas.openxmlformats.org/officeDocument/2006/relationships/hyperlink" Target="http://en.wikipedia.org/wiki/Information" TargetMode="External"/><Relationship Id="rId5" Type="http://schemas.openxmlformats.org/officeDocument/2006/relationships/hyperlink" Target="http://en.wikipedia.org/wiki/Document" TargetMode="External"/><Relationship Id="rId15" Type="http://schemas.openxmlformats.org/officeDocument/2006/relationships/hyperlink" Target="http://en.wikipedia.org/wiki/Information_silo" TargetMode="External"/><Relationship Id="rId12" Type="http://schemas.openxmlformats.org/officeDocument/2006/relationships/hyperlink" Target="#cite_note-3"/><Relationship Id="rId2" Type="http://schemas.openxmlformats.org/officeDocument/2006/relationships/slide" Target="../slides/slide48.xml"/><Relationship Id="rId9" Type="http://schemas.openxmlformats.org/officeDocument/2006/relationships/hyperlink" Target="http://en.wikipedia.org/wiki/Energy" TargetMode="External"/><Relationship Id="rId3" Type="http://schemas.openxmlformats.org/officeDocument/2006/relationships/hyperlink" Target="#cite_note-0"/></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APL is creating a </a:t>
            </a:r>
            <a:r>
              <a:rPr lang="en-US" sz="1200" kern="1200" dirty="0" err="1" smtClean="0">
                <a:solidFill>
                  <a:schemeClr val="tx1"/>
                </a:solidFill>
                <a:latin typeface="+mn-lt"/>
                <a:ea typeface="+mn-ea"/>
                <a:cs typeface="+mn-cs"/>
              </a:rPr>
              <a:t>generalizable</a:t>
            </a:r>
            <a:r>
              <a:rPr lang="en-US" sz="1200" kern="1200" dirty="0" smtClean="0">
                <a:solidFill>
                  <a:schemeClr val="tx1"/>
                </a:solidFill>
                <a:latin typeface="+mn-lt"/>
                <a:ea typeface="+mn-ea"/>
                <a:cs typeface="+mn-cs"/>
              </a:rPr>
              <a:t> and extensible architecture approach to transform data into knowledge and provide the glue to connect existing resources to create a Virtual Organization. It is focused on creating a collaborative discovery environment that enables knowledge access and information transformation. APL is using this architecture to support two different problem spaces – space weather science and applications with SWIFTER-ACTION, and earth sciences to address climate and weather impacts with GAIA. A Virtual Organization enhances discovery and innovation by bringing people and resources together across institutional, geographic and cultural boundaries. </a:t>
            </a:r>
            <a:r>
              <a:rPr lang="en-US" sz="1200" kern="1200" dirty="0" err="1" smtClean="0">
                <a:solidFill>
                  <a:schemeClr val="tx1"/>
                </a:solidFill>
                <a:latin typeface="+mn-lt"/>
                <a:ea typeface="+mn-ea"/>
                <a:cs typeface="+mn-cs"/>
              </a:rPr>
              <a:t>APLs</a:t>
            </a:r>
            <a:r>
              <a:rPr lang="en-US" sz="1200" kern="1200" dirty="0" smtClean="0">
                <a:solidFill>
                  <a:schemeClr val="tx1"/>
                </a:solidFill>
                <a:latin typeface="+mn-lt"/>
                <a:ea typeface="+mn-ea"/>
                <a:cs typeface="+mn-cs"/>
              </a:rPr>
              <a:t> virtual organization will enable new opportunities but builds on existing skills and capabilities to create new core areas of competency that will enable discovery and decision making at all levels of our technological society and will provide the communication tools to connect researchers and users that will transform the fractionated space science community into a virtual organization. We will build this new culture by enabling the users to close the loop with the basic research community in a ready and organic manner.</a:t>
            </a:r>
          </a:p>
          <a:p>
            <a:endParaRPr lang="en-US" dirty="0"/>
          </a:p>
        </p:txBody>
      </p:sp>
      <p:sp>
        <p:nvSpPr>
          <p:cNvPr id="4" name="Slide Number Placeholder 3"/>
          <p:cNvSpPr>
            <a:spLocks noGrp="1"/>
          </p:cNvSpPr>
          <p:nvPr>
            <p:ph type="sldNum" sz="quarter" idx="10"/>
          </p:nvPr>
        </p:nvSpPr>
        <p:spPr/>
        <p:txBody>
          <a:bodyPr/>
          <a:lstStyle/>
          <a:p>
            <a:fld id="{C4261BD0-013A-4D1F-A52F-39933A564E0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http://md.water.usgs.gov/publications/fs-150-99/html/index.htm</a:t>
            </a:r>
            <a:endParaRPr lang="en-US" dirty="0"/>
          </a:p>
        </p:txBody>
      </p:sp>
      <p:sp>
        <p:nvSpPr>
          <p:cNvPr id="4" name="Slide Number Placeholder 3"/>
          <p:cNvSpPr>
            <a:spLocks noGrp="1"/>
          </p:cNvSpPr>
          <p:nvPr>
            <p:ph type="sldNum" sz="quarter" idx="10"/>
          </p:nvPr>
        </p:nvSpPr>
        <p:spPr/>
        <p:txBody>
          <a:bodyPr/>
          <a:lstStyle/>
          <a:p>
            <a:fld id="{C4261BD0-013A-4D1F-A52F-39933A564E0E}"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261BD0-013A-4D1F-A52F-39933A564E0E}"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A1CCEC34-C625-42C1-9192-5AFE433C2F52}" type="slidenum">
              <a:rPr lang="en-US" smtClean="0"/>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75BF8EBE-4125-4626-96A1-BB720EA45E94}" type="slidenum">
              <a:rPr lang="en-US" smtClean="0"/>
              <a:pPr/>
              <a:t>40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932EC22F-ADFE-41EE-BCE9-71D72B7ECD4B}" type="slidenum">
              <a:rPr lang="en-US" smtClean="0"/>
              <a:pPr/>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031BDBF7-73D5-4A9E-A588-9D1E231AEB63}" type="slidenum">
              <a:rPr lang="en-US" smtClean="0"/>
              <a:pPr/>
              <a:t>42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b="1" smtClean="0">
                <a:ea typeface="ＭＳ Ｐゴシック" pitchFamily="1" charset="-128"/>
              </a:rPr>
              <a:t>Cloud computing</a:t>
            </a:r>
            <a:r>
              <a:rPr lang="en-US" smtClean="0">
                <a:ea typeface="ＭＳ Ｐゴシック" pitchFamily="1" charset="-128"/>
              </a:rPr>
              <a:t> is </a:t>
            </a:r>
            <a:r>
              <a:rPr lang="en-US" smtClean="0">
                <a:ea typeface="ＭＳ Ｐゴシック" pitchFamily="1" charset="-128"/>
                <a:hlinkClick r:id="rId3" action="ppaction://hlinkfile" tooltip="Internet"/>
              </a:rPr>
              <a:t>Internet</a:t>
            </a:r>
            <a:r>
              <a:rPr lang="en-US" smtClean="0">
                <a:ea typeface="ＭＳ Ｐゴシック" pitchFamily="1" charset="-128"/>
              </a:rPr>
              <a:t>- ("cloud-") based development and use of computer technology ("</a:t>
            </a:r>
            <a:r>
              <a:rPr lang="en-US" smtClean="0">
                <a:ea typeface="ＭＳ Ｐゴシック" pitchFamily="1" charset="-128"/>
                <a:hlinkClick r:id="rId4" action="ppaction://hlinkfile" tooltip="Computing"/>
              </a:rPr>
              <a:t>computing</a:t>
            </a:r>
            <a:r>
              <a:rPr lang="en-US" smtClean="0">
                <a:ea typeface="ＭＳ Ｐゴシック" pitchFamily="1" charset="-128"/>
              </a:rPr>
              <a:t>").</a:t>
            </a:r>
            <a:r>
              <a:rPr lang="en-US" baseline="30000" smtClean="0">
                <a:ea typeface="ＭＳ Ｐゴシック" pitchFamily="1" charset="-128"/>
                <a:hlinkClick r:id="rId5" action="ppaction://hlinkfile"/>
              </a:rPr>
              <a:t>[1]</a:t>
            </a:r>
            <a:r>
              <a:rPr lang="en-US" smtClean="0">
                <a:ea typeface="ＭＳ Ｐゴシック" pitchFamily="1" charset="-128"/>
              </a:rPr>
              <a:t> In concept, it is a </a:t>
            </a:r>
            <a:r>
              <a:rPr lang="en-US" smtClean="0">
                <a:ea typeface="ＭＳ Ｐゴシック" pitchFamily="1" charset="-128"/>
                <a:hlinkClick r:id="rId6" action="ppaction://hlinkfile" tooltip="Paradigm shift"/>
              </a:rPr>
              <a:t>paradigm shift</a:t>
            </a:r>
            <a:r>
              <a:rPr lang="en-US" smtClean="0">
                <a:ea typeface="ＭＳ Ｐゴシック" pitchFamily="1" charset="-128"/>
              </a:rPr>
              <a:t> whereby details are abstracted from the users who no longer need knowledge of, expertise in, or control over the technology infrastructure "in the cloud" that supports them.</a:t>
            </a:r>
            <a:r>
              <a:rPr lang="en-US" baseline="30000" smtClean="0">
                <a:ea typeface="ＭＳ Ｐゴシック" pitchFamily="1" charset="-128"/>
                <a:hlinkClick r:id="rId7" action="ppaction://hlinkfile"/>
              </a:rPr>
              <a:t>[2]</a:t>
            </a:r>
            <a:r>
              <a:rPr lang="en-US" smtClean="0">
                <a:ea typeface="ＭＳ Ｐゴシック" pitchFamily="1" charset="-128"/>
              </a:rPr>
              <a:t> It typically involves the provision of dynamically</a:t>
            </a:r>
            <a:r>
              <a:rPr lang="en-US" smtClean="0">
                <a:ea typeface="ＭＳ Ｐゴシック" pitchFamily="1" charset="-128"/>
                <a:hlinkClick r:id="rId8" action="ppaction://hlinkfile" tooltip="Scalability"/>
              </a:rPr>
              <a:t>scalable</a:t>
            </a:r>
            <a:r>
              <a:rPr lang="en-US" smtClean="0">
                <a:ea typeface="ＭＳ Ｐゴシック" pitchFamily="1" charset="-128"/>
              </a:rPr>
              <a:t> and often </a:t>
            </a:r>
            <a:r>
              <a:rPr lang="en-US" smtClean="0">
                <a:ea typeface="ＭＳ Ｐゴシック" pitchFamily="1" charset="-128"/>
                <a:hlinkClick r:id="rId9" action="ppaction://hlinkfile" tooltip="Virtualization"/>
              </a:rPr>
              <a:t>virtualized</a:t>
            </a:r>
            <a:r>
              <a:rPr lang="en-US" smtClean="0">
                <a:ea typeface="ＭＳ Ｐゴシック" pitchFamily="1" charset="-128"/>
              </a:rPr>
              <a:t> resources </a:t>
            </a:r>
            <a:r>
              <a:rPr lang="en-US" smtClean="0">
                <a:ea typeface="ＭＳ Ｐゴシック" pitchFamily="1" charset="-128"/>
                <a:hlinkClick r:id="rId10" action="ppaction://hlinkfile" tooltip="Everything as a service"/>
              </a:rPr>
              <a:t>as a service</a:t>
            </a:r>
            <a:r>
              <a:rPr lang="en-US" smtClean="0">
                <a:ea typeface="ＭＳ Ｐゴシック" pitchFamily="1" charset="-128"/>
              </a:rPr>
              <a:t> over the </a:t>
            </a:r>
            <a:r>
              <a:rPr lang="en-US" smtClean="0">
                <a:ea typeface="ＭＳ Ｐゴシック" pitchFamily="1" charset="-128"/>
                <a:hlinkClick r:id="rId3" action="ppaction://hlinkfile" tooltip="Internet"/>
              </a:rPr>
              <a:t>Internet</a:t>
            </a:r>
            <a:r>
              <a:rPr lang="en-US" smtClean="0">
                <a:ea typeface="ＭＳ Ｐゴシック" pitchFamily="1" charset="-128"/>
              </a:rPr>
              <a:t>.</a:t>
            </a:r>
            <a:r>
              <a:rPr lang="en-US" baseline="30000" smtClean="0">
                <a:ea typeface="ＭＳ Ｐゴシック" pitchFamily="1" charset="-128"/>
                <a:hlinkClick r:id="rId11" action="ppaction://hlinkfile"/>
              </a:rPr>
              <a:t>[3]</a:t>
            </a:r>
            <a:r>
              <a:rPr lang="en-US" baseline="30000" smtClean="0">
                <a:ea typeface="ＭＳ Ｐゴシック" pitchFamily="1" charset="-128"/>
                <a:hlinkClick r:id="rId12" action="ppaction://hlinkfile"/>
              </a:rPr>
              <a:t>[4]</a:t>
            </a:r>
            <a:endParaRPr lang="en-US" baseline="30000" smtClean="0">
              <a:ea typeface="ＭＳ Ｐゴシック" pitchFamily="1" charset="-128"/>
            </a:endParaRPr>
          </a:p>
          <a:p>
            <a:r>
              <a:rPr lang="en-US" smtClean="0">
                <a:ea typeface="ＭＳ Ｐゴシック" pitchFamily="1" charset="-128"/>
              </a:rPr>
              <a:t>According to the IEEE Computer Society ‘It is a paradigm in which information is permanently stored in servers on the Internet and cached temporarily on clients that include desktops, entertainment centers, table computers, notebooks, wall computers, handhelds, etc.’</a:t>
            </a:r>
          </a:p>
          <a:p>
            <a:r>
              <a:rPr lang="en-US" smtClean="0">
                <a:ea typeface="ＭＳ Ｐゴシック" pitchFamily="1" charset="-128"/>
              </a:rPr>
              <a:t>Cloud computing is a general concept that incorporates software as a service, Web 2.0 and other recent, well-known technology trends, where the common theme is reliance on the Internet for satisfying the computing needs of the users. For example, Google Apps provides common business applications online that are accessed from a web browser, while the software and data are stored on the servers.”</a:t>
            </a:r>
          </a:p>
          <a:p>
            <a:endParaRPr lang="en-US" smtClean="0">
              <a:ea typeface="ＭＳ Ｐゴシック" pitchFamily="1"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3C769A66-C3B8-4710-9814-23BF79176F17}" type="slidenum">
              <a:rPr lang="en-US" smtClean="0"/>
              <a:pPr/>
              <a:t>43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D053228D-D9DC-40E0-858A-018786EB2915}" type="slidenum">
              <a:rPr lang="en-US" smtClean="0"/>
              <a:pPr/>
              <a:t>44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 divide in organizations that use the information</a:t>
            </a:r>
            <a:endParaRPr lang="en-US" dirty="0"/>
          </a:p>
        </p:txBody>
      </p:sp>
      <p:sp>
        <p:nvSpPr>
          <p:cNvPr id="4" name="Slide Number Placeholder 3"/>
          <p:cNvSpPr>
            <a:spLocks noGrp="1"/>
          </p:cNvSpPr>
          <p:nvPr>
            <p:ph type="sldNum" sz="quarter" idx="10"/>
          </p:nvPr>
        </p:nvSpPr>
        <p:spPr/>
        <p:txBody>
          <a:bodyPr/>
          <a:lstStyle/>
          <a:p>
            <a:fld id="{C4261BD0-013A-4D1F-A52F-39933A564E0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796CBD97-EB1A-49D9-8524-44D0881C9576}" type="slidenum">
              <a:rPr lang="en-US" smtClean="0"/>
              <a:pPr/>
              <a:t>45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6E6FDB4A-317D-4B95-9AF7-25D28CC059F4}" type="slidenum">
              <a:rPr lang="en-US" smtClean="0"/>
              <a:pPr/>
              <a:t>46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2D7DB03B-236A-435B-8B2F-F0DC34E68A1C}" type="slidenum">
              <a:rPr lang="en-US" smtClean="0"/>
              <a:pPr/>
              <a:t>47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A </a:t>
            </a:r>
            <a:r>
              <a:rPr lang="en-US" b="1" dirty="0" smtClean="0"/>
              <a:t>workflow</a:t>
            </a:r>
            <a:r>
              <a:rPr lang="en-US" dirty="0" smtClean="0"/>
              <a:t> consists of a sequence of connected steps. It is a depiction of a sequence of operations, declared as work of a person, a group of persons,</a:t>
            </a:r>
            <a:r>
              <a:rPr lang="en-US" baseline="30000" dirty="0" smtClean="0">
                <a:hlinkClick r:id="rId3" action="ppaction://hlinkfile"/>
              </a:rPr>
              <a:t>[1]</a:t>
            </a:r>
            <a:r>
              <a:rPr lang="en-US" dirty="0" smtClean="0"/>
              <a:t> an organization of staff, or one or more simple or complex mechanisms. Workflow may be seen as any abstraction of real work, segregated in </a:t>
            </a:r>
            <a:r>
              <a:rPr lang="en-US" dirty="0" err="1" smtClean="0"/>
              <a:t>workshare</a:t>
            </a:r>
            <a:r>
              <a:rPr lang="en-US" dirty="0" smtClean="0"/>
              <a:t>, work split or other types of ordering. For control purposes, workflow may be a view on real work under a chosen aspect,</a:t>
            </a:r>
            <a:r>
              <a:rPr lang="en-US" baseline="30000" dirty="0" smtClean="0">
                <a:hlinkClick r:id="rId4" action="ppaction://hlinkfile"/>
              </a:rPr>
              <a:t>[2]</a:t>
            </a:r>
            <a:r>
              <a:rPr lang="en-US" dirty="0" smtClean="0"/>
              <a:t> thus serving as a virtual representation of actual work. The flow being described often refers to a </a:t>
            </a:r>
            <a:r>
              <a:rPr lang="en-US" dirty="0" smtClean="0">
                <a:hlinkClick r:id="rId5" action="ppaction://hlinkfile" tooltip="Document"/>
              </a:rPr>
              <a:t>document</a:t>
            </a:r>
            <a:r>
              <a:rPr lang="en-US" dirty="0" smtClean="0"/>
              <a:t> that is being transferred from one step to another.</a:t>
            </a:r>
          </a:p>
          <a:p>
            <a:pPr>
              <a:defRPr/>
            </a:pPr>
            <a:r>
              <a:rPr lang="en-US" dirty="0" smtClean="0"/>
              <a:t>A workflow is a model to represent real work for further assessment, e.g., for describing a reliably repeatable sequence of operations. More abstractly, a workflow is a pattern of activity enabled by a systematic organization of </a:t>
            </a:r>
            <a:r>
              <a:rPr lang="en-US" dirty="0" smtClean="0">
                <a:hlinkClick r:id="rId6" action="ppaction://hlinkfile" tooltip="Resource"/>
              </a:rPr>
              <a:t>resources</a:t>
            </a:r>
            <a:r>
              <a:rPr lang="en-US" dirty="0" smtClean="0"/>
              <a:t>, defined </a:t>
            </a:r>
            <a:r>
              <a:rPr lang="en-US" dirty="0" smtClean="0">
                <a:hlinkClick r:id="rId7" action="ppaction://hlinkfile" tooltip="Roles"/>
              </a:rPr>
              <a:t>roles</a:t>
            </a:r>
            <a:r>
              <a:rPr lang="en-US" dirty="0" smtClean="0"/>
              <a:t> and </a:t>
            </a:r>
            <a:r>
              <a:rPr lang="en-US" dirty="0" smtClean="0">
                <a:hlinkClick r:id="rId8" action="ppaction://hlinkfile" tooltip="Mass"/>
              </a:rPr>
              <a:t>mass</a:t>
            </a:r>
            <a:r>
              <a:rPr lang="en-US" dirty="0" smtClean="0"/>
              <a:t>, </a:t>
            </a:r>
            <a:r>
              <a:rPr lang="en-US" dirty="0" smtClean="0">
                <a:hlinkClick r:id="rId9" action="ppaction://hlinkfile" tooltip="Energy"/>
              </a:rPr>
              <a:t>energy</a:t>
            </a:r>
            <a:r>
              <a:rPr lang="en-US" dirty="0" smtClean="0"/>
              <a:t> and </a:t>
            </a:r>
            <a:r>
              <a:rPr lang="en-US" dirty="0" smtClean="0">
                <a:hlinkClick r:id="rId10" action="ppaction://hlinkfile" tooltip="Information"/>
              </a:rPr>
              <a:t>information</a:t>
            </a:r>
            <a:r>
              <a:rPr lang="en-US" dirty="0" smtClean="0"/>
              <a:t> flows, into a </a:t>
            </a:r>
            <a:r>
              <a:rPr lang="en-US" i="1" dirty="0" smtClean="0"/>
              <a:t>work process</a:t>
            </a:r>
            <a:r>
              <a:rPr lang="en-US" dirty="0" smtClean="0"/>
              <a:t> that can be documented and learned.</a:t>
            </a:r>
            <a:r>
              <a:rPr lang="en-US" baseline="30000" dirty="0" smtClean="0">
                <a:hlinkClick r:id="rId11" action="ppaction://hlinkfile"/>
              </a:rPr>
              <a:t>[3]</a:t>
            </a:r>
            <a:r>
              <a:rPr lang="en-US" baseline="30000" dirty="0" smtClean="0">
                <a:hlinkClick r:id="rId12" action="ppaction://hlinkfile"/>
              </a:rPr>
              <a:t>[4]</a:t>
            </a:r>
            <a:r>
              <a:rPr lang="en-US" dirty="0" smtClean="0"/>
              <a:t> Workflows are designed to achieve processing intents of some sort, such as physical transformation, </a:t>
            </a:r>
            <a:r>
              <a:rPr lang="en-US" dirty="0" smtClean="0">
                <a:hlinkClick r:id="rId13" action="ppaction://hlinkfile" tooltip="Service (economics)"/>
              </a:rPr>
              <a:t>service</a:t>
            </a:r>
            <a:r>
              <a:rPr lang="en-US" dirty="0" smtClean="0"/>
              <a:t> provision, </a:t>
            </a:r>
            <a:r>
              <a:rPr lang="en-US" dirty="0" err="1" smtClean="0"/>
              <a:t>or</a:t>
            </a:r>
            <a:r>
              <a:rPr lang="en-US" dirty="0" err="1" smtClean="0">
                <a:hlinkClick r:id="rId14" action="ppaction://hlinkfile" tooltip="Information processing"/>
              </a:rPr>
              <a:t>information</a:t>
            </a:r>
            <a:r>
              <a:rPr lang="en-US" dirty="0" smtClean="0">
                <a:hlinkClick r:id="rId14" action="ppaction://hlinkfile" tooltip="Information processing"/>
              </a:rPr>
              <a:t> processing</a:t>
            </a:r>
            <a:r>
              <a:rPr lang="en-US" dirty="0" smtClean="0"/>
              <a:t>.</a:t>
            </a:r>
          </a:p>
          <a:p>
            <a:pPr>
              <a:defRPr/>
            </a:pPr>
            <a:r>
              <a:rPr lang="en-US" dirty="0" smtClean="0"/>
              <a:t>Workflow concepts are closely related to other concepts used to describe organizational structure, such as </a:t>
            </a:r>
            <a:r>
              <a:rPr lang="en-US" dirty="0" smtClean="0">
                <a:hlinkClick r:id="rId15" action="ppaction://hlinkfile" tooltip="Information silo"/>
              </a:rPr>
              <a:t>silos</a:t>
            </a:r>
            <a:r>
              <a:rPr lang="en-US" dirty="0" smtClean="0"/>
              <a:t>, functions, teams, projects, policies and hierarchies. Workflows may be viewed as one primitive building block of organizations. The relationships among these concepts are described later in this entry.</a:t>
            </a:r>
          </a:p>
          <a:p>
            <a:pPr>
              <a:defRPr/>
            </a:pPr>
            <a:r>
              <a:rPr lang="en-US" dirty="0" smtClean="0"/>
              <a:t>The term </a:t>
            </a:r>
            <a:r>
              <a:rPr lang="en-US" i="1" dirty="0" smtClean="0"/>
              <a:t>workflow</a:t>
            </a:r>
            <a:r>
              <a:rPr lang="en-US" dirty="0" smtClean="0"/>
              <a:t> is used in computer programming to capture and develop human-to-machine interaction.</a:t>
            </a:r>
          </a:p>
          <a:p>
            <a:pPr>
              <a:defRPr/>
            </a:pPr>
            <a:endParaRPr lang="en-US" dirty="0"/>
          </a:p>
        </p:txBody>
      </p:sp>
      <p:sp>
        <p:nvSpPr>
          <p:cNvPr id="59396" name="Slide Number Placeholder 3"/>
          <p:cNvSpPr>
            <a:spLocks noGrp="1"/>
          </p:cNvSpPr>
          <p:nvPr>
            <p:ph type="sldNum" sz="quarter" idx="5"/>
          </p:nvPr>
        </p:nvSpPr>
        <p:spPr bwMode="auto">
          <a:noFill/>
          <a:ln>
            <a:miter lim="800000"/>
            <a:headEnd/>
            <a:tailEnd/>
          </a:ln>
        </p:spPr>
        <p:txBody>
          <a:bodyPr/>
          <a:lstStyle/>
          <a:p>
            <a:fld id="{9915073C-34F3-4231-9EC2-63B4870B1EFA}" type="slidenum">
              <a:rPr lang="en-US" smtClean="0"/>
              <a:pPr/>
              <a:t>48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EEFDC9A0-D872-49B0-B2A2-061AE7795262}" type="slidenum">
              <a:rPr lang="en-US" smtClean="0"/>
              <a:pPr/>
              <a:t>49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75CEA8C4-5F58-4451-A196-A8385CC073AC}" type="slidenum">
              <a:rPr lang="en-US" smtClean="0"/>
              <a:pPr/>
              <a:t>50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271D654C-7A1C-4A61-B1AE-D901E622A549}" type="slidenum">
              <a:rPr lang="en-US" smtClean="0"/>
              <a:pPr/>
              <a:t>51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r>
              <a:rPr lang="en-US" smtClean="0">
                <a:ea typeface="ＭＳ Ｐゴシック" pitchFamily="1" charset="-128"/>
              </a:rPr>
              <a:t>Analysts and users can be the same at times… users are the end consumers of the production of knowledge about the system</a:t>
            </a:r>
          </a:p>
          <a:p>
            <a:endParaRPr lang="en-US" smtClean="0">
              <a:ea typeface="ＭＳ Ｐゴシック" pitchFamily="1"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5F465EA4-B3CA-454D-B77D-2573A3BBE1FE}" type="slidenum">
              <a:rPr lang="en-US" smtClean="0"/>
              <a:pPr/>
              <a:t>52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mtClean="0">
                <a:ea typeface="ＭＳ Ｐゴシック" pitchFamily="1" charset="-128"/>
              </a:rPr>
              <a:t>Analysts and users can be the same at times… users are the end consumers of the production of knowledge about the system</a:t>
            </a:r>
          </a:p>
          <a:p>
            <a:endParaRPr lang="en-US" smtClean="0">
              <a:ea typeface="ＭＳ Ｐゴシック" pitchFamily="1"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6767B430-049E-4793-9DA3-2A21790E8426}" type="slidenum">
              <a:rPr lang="en-US" smtClean="0"/>
              <a:pPr/>
              <a:t>53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en-US" dirty="0" smtClean="0">
                <a:ea typeface="ＭＳ Ｐゴシック" pitchFamily="1" charset="-128"/>
              </a:rPr>
              <a:t>Analysts and users can be the same at times… users are the end consumers of the production of knowledge about the system</a:t>
            </a:r>
          </a:p>
          <a:p>
            <a:r>
              <a:rPr lang="en-US" b="1" dirty="0" smtClean="0">
                <a:ea typeface="ＭＳ Ｐゴシック" pitchFamily="1" charset="-128"/>
              </a:rPr>
              <a:t>Model-driven</a:t>
            </a:r>
          </a:p>
          <a:p>
            <a:r>
              <a:rPr lang="en-US" dirty="0" smtClean="0">
                <a:ea typeface="ＭＳ Ｐゴシック" pitchFamily="1" charset="-128"/>
              </a:rPr>
              <a:t>– Framework that supports probabilistic</a:t>
            </a:r>
          </a:p>
          <a:p>
            <a:r>
              <a:rPr lang="en-US" dirty="0" smtClean="0">
                <a:ea typeface="ＭＳ Ｐゴシック" pitchFamily="1" charset="-128"/>
              </a:rPr>
              <a:t>integration of diverse data sources</a:t>
            </a:r>
          </a:p>
          <a:p>
            <a:r>
              <a:rPr lang="en-US" dirty="0" smtClean="0">
                <a:ea typeface="ＭＳ Ｐゴシック" pitchFamily="1" charset="-128"/>
              </a:rPr>
              <a:t>– Define network dependencies and joint</a:t>
            </a:r>
          </a:p>
          <a:p>
            <a:r>
              <a:rPr lang="en-US" dirty="0" smtClean="0">
                <a:ea typeface="ＭＳ Ｐゴシック" pitchFamily="1" charset="-128"/>
              </a:rPr>
              <a:t>probability distributions through knowledge</a:t>
            </a:r>
          </a:p>
          <a:p>
            <a:r>
              <a:rPr lang="en-US" dirty="0" smtClean="0">
                <a:ea typeface="ＭＳ Ｐゴシック" pitchFamily="1" charset="-128"/>
              </a:rPr>
              <a:t>modeling</a:t>
            </a:r>
          </a:p>
          <a:p>
            <a:r>
              <a:rPr lang="en-US" dirty="0" smtClean="0">
                <a:ea typeface="ＭＳ Ｐゴシック" pitchFamily="1" charset="-128"/>
              </a:rPr>
              <a:t>– Reasoning = update local variable distributions</a:t>
            </a:r>
          </a:p>
          <a:p>
            <a:r>
              <a:rPr lang="en-US" dirty="0" smtClean="0">
                <a:ea typeface="ＭＳ Ｐゴシック" pitchFamily="1" charset="-128"/>
              </a:rPr>
              <a:t>or network structure with new data</a:t>
            </a:r>
          </a:p>
          <a:p>
            <a:r>
              <a:rPr lang="en-US" dirty="0" smtClean="0">
                <a:ea typeface="ＭＳ Ｐゴシック" pitchFamily="1" charset="-128"/>
              </a:rPr>
              <a:t>Determine similarities related to network structure and</a:t>
            </a:r>
          </a:p>
          <a:p>
            <a:r>
              <a:rPr lang="en-US" dirty="0" smtClean="0">
                <a:ea typeface="ＭＳ Ｐゴシック" pitchFamily="1" charset="-128"/>
              </a:rPr>
              <a:t>semantic concepts</a:t>
            </a:r>
          </a:p>
          <a:p>
            <a:r>
              <a:rPr lang="en-US" dirty="0" smtClean="0">
                <a:ea typeface="ＭＳ Ｐゴシック" pitchFamily="1" charset="-128"/>
              </a:rPr>
              <a:t>– Reason related to similarities and differences</a:t>
            </a:r>
          </a:p>
          <a:p>
            <a:r>
              <a:rPr lang="en-US" dirty="0" smtClean="0">
                <a:ea typeface="ＭＳ Ｐゴシック" pitchFamily="1" charset="-128"/>
              </a:rPr>
              <a:t>– Learning = store and retrieve closest analogs</a:t>
            </a:r>
          </a:p>
          <a:p>
            <a:r>
              <a:rPr lang="en-US" dirty="0" smtClean="0">
                <a:ea typeface="ＭＳ Ｐゴシック" pitchFamily="1" charset="-128"/>
              </a:rPr>
              <a:t>Reinforcement learning</a:t>
            </a:r>
          </a:p>
          <a:p>
            <a:r>
              <a:rPr lang="en-US" dirty="0" smtClean="0">
                <a:ea typeface="ＭＳ Ｐゴシック" pitchFamily="1" charset="-128"/>
              </a:rPr>
              <a:t>Agents use local strategies to choose actions</a:t>
            </a:r>
          </a:p>
          <a:p>
            <a:r>
              <a:rPr lang="en-US" dirty="0" smtClean="0">
                <a:ea typeface="ＭＳ Ｐゴシック" pitchFamily="1" charset="-128"/>
              </a:rPr>
              <a:t>that optimize global utility functions</a:t>
            </a:r>
          </a:p>
          <a:p>
            <a:r>
              <a:rPr lang="en-US" dirty="0" smtClean="0">
                <a:ea typeface="ＭＳ Ｐゴシック" pitchFamily="1" charset="-128"/>
              </a:rPr>
              <a:t>– Agents follow actions of other successful</a:t>
            </a:r>
          </a:p>
          <a:p>
            <a:r>
              <a:rPr lang="en-US" dirty="0" smtClean="0">
                <a:ea typeface="ＭＳ Ｐゴシック" pitchFamily="1" charset="-128"/>
              </a:rPr>
              <a:t>agents</a:t>
            </a:r>
          </a:p>
          <a:p>
            <a:r>
              <a:rPr lang="en-US" dirty="0" smtClean="0">
                <a:ea typeface="ＭＳ Ｐゴシック" pitchFamily="1" charset="-128"/>
              </a:rPr>
              <a:t>– Learning = learn best strategies and learn</a:t>
            </a:r>
          </a:p>
          <a:p>
            <a:r>
              <a:rPr lang="en-US" dirty="0" smtClean="0">
                <a:ea typeface="ＭＳ Ｐゴシック" pitchFamily="1" charset="-128"/>
              </a:rPr>
              <a:t>network structure through user interactions</a:t>
            </a:r>
          </a:p>
          <a:p>
            <a:endParaRPr lang="en-US" dirty="0" smtClean="0">
              <a:ea typeface="ＭＳ Ｐゴシック" pitchFamily="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F5FD4025-F7DC-473A-B3D7-6093665FCB00}" type="slidenum">
              <a:rPr lang="en-US" smtClean="0"/>
              <a:pPr/>
              <a:t>54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E74E360F-26C4-41E3-8F58-7B00CBA8AE53}" type="slidenum">
              <a:rPr lang="en-US"/>
              <a:pPr/>
              <a:t>5</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xfrm>
            <a:off x="914400" y="4343400"/>
            <a:ext cx="5029200" cy="4114800"/>
          </a:xfrm>
          <a:noFill/>
        </p:spPr>
        <p:txBody>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DE964961-3123-4266-95B0-1979576FC8D2}" type="slidenum">
              <a:rPr lang="en-US" smtClean="0"/>
              <a:pPr/>
              <a:t>55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57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http://155.206.18.162/mapping/map/map.phtml</a:t>
            </a:r>
            <a:endParaRPr lang="en-US" dirty="0"/>
          </a:p>
        </p:txBody>
      </p:sp>
      <p:sp>
        <p:nvSpPr>
          <p:cNvPr id="4" name="Slide Number Placeholder 3"/>
          <p:cNvSpPr>
            <a:spLocks noGrp="1"/>
          </p:cNvSpPr>
          <p:nvPr>
            <p:ph type="sldNum" sz="quarter" idx="10"/>
          </p:nvPr>
        </p:nvSpPr>
        <p:spPr/>
        <p:txBody>
          <a:bodyPr/>
          <a:lstStyle/>
          <a:p>
            <a:fld id="{C4261BD0-013A-4D1F-A52F-39933A564E0E}" type="slidenum">
              <a:rPr lang="en-US" smtClean="0"/>
              <a:pPr/>
              <a:t>58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59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http://155.206.18.162/mapping/map/map.phtml</a:t>
            </a:r>
          </a:p>
          <a:p>
            <a:r>
              <a:rPr lang="en-US" smtClean="0"/>
              <a:t>http://chesapeakebay.noaa.gov/esiatlassamplemd.aspx</a:t>
            </a:r>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60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E4C21501-4262-489F-AD7B-540866A0FF5B}" type="slidenum">
              <a:rPr lang="en-US" smtClean="0"/>
              <a:pPr/>
              <a:t>61</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9B9B5616-1507-4DAC-A97B-86D16BAECBA1}" type="slidenum">
              <a:rPr lang="en-US" smtClean="0"/>
              <a:pPr/>
              <a:t>62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r>
              <a:rPr lang="en-US" smtClean="0">
                <a:ea typeface="ＭＳ Ｐゴシック" pitchFamily="1" charset="-128"/>
              </a:rPr>
              <a:t>We need to be more closely coupled</a:t>
            </a:r>
          </a:p>
        </p:txBody>
      </p:sp>
      <p:sp>
        <p:nvSpPr>
          <p:cNvPr id="74756" name="Slide Number Placeholder 3"/>
          <p:cNvSpPr>
            <a:spLocks noGrp="1"/>
          </p:cNvSpPr>
          <p:nvPr>
            <p:ph type="sldNum" sz="quarter" idx="5"/>
          </p:nvPr>
        </p:nvSpPr>
        <p:spPr bwMode="auto">
          <a:noFill/>
          <a:ln>
            <a:miter lim="800000"/>
            <a:headEnd/>
            <a:tailEnd/>
          </a:ln>
        </p:spPr>
        <p:txBody>
          <a:bodyPr/>
          <a:lstStyle/>
          <a:p>
            <a:fld id="{6CC6F76A-79C9-47B3-93BB-9BF9200F66C9}" type="slidenum">
              <a:rPr lang="en-US" smtClean="0"/>
              <a:pPr/>
              <a:t>63</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smtClean="0">
              <a:ea typeface="ＭＳ Ｐゴシック" pitchFamily="1"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8F1D2A8D-3B66-4E36-ACE0-1F5B54F34BC1}" type="slidenum">
              <a:rPr lang="en-US" smtClean="0"/>
              <a:pPr/>
              <a:t>64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F072AE-D808-4632-8CB1-BEB564919C46}"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B88A5254-FAAA-48AC-A1EE-6DDAD1374DD7}" type="slidenum">
              <a:rPr lang="en-US" smtClean="0"/>
              <a:pPr/>
              <a:t>26</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endParaRPr lang="en-US" smtClean="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261BD0-013A-4D1F-A52F-39933A564E0E}"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descr="Heritage TitleMaster Taupe-Blue Bar"/>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5" descr="APL_Logo5_Blue"/>
          <p:cNvPicPr>
            <a:picLocks noChangeAspect="1" noChangeArrowheads="1"/>
          </p:cNvPicPr>
          <p:nvPr/>
        </p:nvPicPr>
        <p:blipFill>
          <a:blip r:embed="rId3" cstate="print"/>
          <a:srcRect l="13440" t="21568" r="7813" b="33443"/>
          <a:stretch>
            <a:fillRect/>
          </a:stretch>
        </p:blipFill>
        <p:spPr bwMode="auto">
          <a:xfrm>
            <a:off x="5062538" y="4591050"/>
            <a:ext cx="3638550" cy="1893888"/>
          </a:xfrm>
          <a:prstGeom prst="rect">
            <a:avLst/>
          </a:prstGeom>
          <a:noFill/>
          <a:ln w="9525">
            <a:noFill/>
            <a:miter lim="800000"/>
            <a:headEnd/>
            <a:tailEnd/>
          </a:ln>
        </p:spPr>
      </p:pic>
      <p:sp>
        <p:nvSpPr>
          <p:cNvPr id="7171" name="Rectangle 3"/>
          <p:cNvSpPr>
            <a:spLocks noGrp="1" noChangeArrowheads="1"/>
          </p:cNvSpPr>
          <p:nvPr>
            <p:ph type="subTitle" idx="1"/>
          </p:nvPr>
        </p:nvSpPr>
        <p:spPr bwMode="black">
          <a:xfrm>
            <a:off x="1143000" y="2438400"/>
            <a:ext cx="5943600" cy="1524000"/>
          </a:xfrm>
        </p:spPr>
        <p:txBody>
          <a:bodyPr/>
          <a:lstStyle>
            <a:lvl1pPr marL="0" indent="0" algn="r">
              <a:spcAft>
                <a:spcPct val="0"/>
              </a:spcAft>
              <a:buFont typeface="Wingdings" pitchFamily="2" charset="2"/>
              <a:buNone/>
              <a:defRPr sz="2800" i="1">
                <a:solidFill>
                  <a:schemeClr val="tx2"/>
                </a:solidFill>
              </a:defRPr>
            </a:lvl1pPr>
          </a:lstStyle>
          <a:p>
            <a:r>
              <a:rPr lang="en-US" smtClean="0"/>
              <a:t>Click to edit Master subtitle style</a:t>
            </a:r>
            <a:endParaRPr lang="en-US"/>
          </a:p>
        </p:txBody>
      </p:sp>
      <p:sp>
        <p:nvSpPr>
          <p:cNvPr id="7172" name="Rectangle 4"/>
          <p:cNvSpPr>
            <a:spLocks noGrp="1" noChangeArrowheads="1"/>
          </p:cNvSpPr>
          <p:nvPr>
            <p:ph type="ctrTitle"/>
          </p:nvPr>
        </p:nvSpPr>
        <p:spPr bwMode="black">
          <a:xfrm>
            <a:off x="304800" y="762000"/>
            <a:ext cx="6777038" cy="1470025"/>
          </a:xfrm>
        </p:spPr>
        <p:txBody>
          <a:bodyPr/>
          <a:lstStyle>
            <a:lvl1pPr algn="r">
              <a:lnSpc>
                <a:spcPct val="85000"/>
              </a:lnSpc>
              <a:defRPr sz="3600"/>
            </a:lvl1pPr>
          </a:lstStyle>
          <a:p>
            <a:r>
              <a:rPr lang="en-US" smtClean="0"/>
              <a:t>Click to edit Master 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6"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0" y="414338"/>
            <a:ext cx="2139950" cy="5910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414338"/>
            <a:ext cx="6272212" cy="5910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6"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29600" cy="984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8" y="1971675"/>
            <a:ext cx="8520112"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19088" y="4224338"/>
            <a:ext cx="8520112"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7"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29600" cy="984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19088" y="1971675"/>
            <a:ext cx="418306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4550" y="1971675"/>
            <a:ext cx="4184650" cy="4352925"/>
          </a:xfrm>
        </p:spPr>
        <p:txBody>
          <a:bodyPr/>
          <a:lstStyle/>
          <a:p>
            <a:pPr lvl="0"/>
            <a:r>
              <a:rPr lang="en-US" noProof="0" smtClean="0"/>
              <a:t>Click icon to add clip art</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7"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EBB44428-363D-406F-8EC7-3DF6A6801AA8}" type="datetimeFigureOut">
              <a:rPr lang="en-US" smtClean="0"/>
              <a:pPr/>
              <a:t>8/1/10</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6828E339-9F30-45EA-A806-E7805E82656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29600" cy="984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9088" y="1971675"/>
            <a:ext cx="8291512" cy="4200525"/>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828E339-9F30-45EA-A806-E7805E826562}"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6"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endParaRPr lang="en-US"/>
          </a:p>
        </p:txBody>
      </p:sp>
      <p:sp>
        <p:nvSpPr>
          <p:cNvPr id="5"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6"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8" y="1971675"/>
            <a:ext cx="41830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971675"/>
            <a:ext cx="41846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7"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endParaRPr lang="en-US"/>
          </a:p>
        </p:txBody>
      </p:sp>
      <p:sp>
        <p:nvSpPr>
          <p:cNvPr id="8"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9"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endParaRPr lang="en-US"/>
          </a:p>
        </p:txBody>
      </p:sp>
      <p:sp>
        <p:nvSpPr>
          <p:cNvPr id="4"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5"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en-US"/>
          </a:p>
        </p:txBody>
      </p:sp>
      <p:sp>
        <p:nvSpPr>
          <p:cNvPr id="3"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4"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7"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endParaRPr lang="en-US"/>
          </a:p>
        </p:txBody>
      </p:sp>
      <p:sp>
        <p:nvSpPr>
          <p:cNvPr id="6" name="Rectangle 5"/>
          <p:cNvSpPr>
            <a:spLocks noGrp="1" noChangeArrowheads="1"/>
          </p:cNvSpPr>
          <p:nvPr>
            <p:ph type="sldNum" sz="quarter" idx="11"/>
          </p:nvPr>
        </p:nvSpPr>
        <p:spPr>
          <a:ln/>
        </p:spPr>
        <p:txBody>
          <a:bodyPr/>
          <a:lstStyle>
            <a:lvl1pPr>
              <a:defRPr/>
            </a:lvl1pPr>
          </a:lstStyle>
          <a:p>
            <a:fld id="{6828E339-9F30-45EA-A806-E7805E826562}" type="slidenum">
              <a:rPr lang="en-US" smtClean="0"/>
              <a:pPr/>
              <a:t>‹#›</a:t>
            </a:fld>
            <a:endParaRPr lang="en-US"/>
          </a:p>
        </p:txBody>
      </p:sp>
      <p:sp>
        <p:nvSpPr>
          <p:cNvPr id="7" name="Rectangle 8"/>
          <p:cNvSpPr>
            <a:spLocks noGrp="1" noChangeArrowheads="1"/>
          </p:cNvSpPr>
          <p:nvPr>
            <p:ph type="dt" sz="half" idx="12"/>
          </p:nvPr>
        </p:nvSpPr>
        <p:spPr>
          <a:ln/>
        </p:spPr>
        <p:txBody>
          <a:bodyPr/>
          <a:lstStyle>
            <a:lvl1pPr>
              <a:defRPr/>
            </a:lvl1pPr>
          </a:lstStyle>
          <a:p>
            <a:fld id="{EBB44428-363D-406F-8EC7-3DF6A6801AA8}" type="datetimeFigureOut">
              <a:rPr lang="en-US" smtClean="0"/>
              <a:pPr/>
              <a:t>8/1/10</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050" name="Picture 2" descr="Title Bar - JHU Seal2"/>
          <p:cNvPicPr>
            <a:picLocks noChangeAspect="1" noChangeArrowheads="1"/>
          </p:cNvPicPr>
          <p:nvPr/>
        </p:nvPicPr>
        <p:blipFill>
          <a:blip r:embed="rId17" cstate="print"/>
          <a:srcRect/>
          <a:stretch>
            <a:fillRect/>
          </a:stretch>
        </p:blipFill>
        <p:spPr bwMode="auto">
          <a:xfrm>
            <a:off x="0" y="380999"/>
            <a:ext cx="9140825" cy="990601"/>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319088" y="1676399"/>
            <a:ext cx="8520112" cy="46482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48" name="Rectangle 4"/>
          <p:cNvSpPr>
            <a:spLocks noGrp="1" noChangeArrowheads="1"/>
          </p:cNvSpPr>
          <p:nvPr>
            <p:ph type="ftr" sz="quarter" idx="3"/>
          </p:nvPr>
        </p:nvSpPr>
        <p:spPr bwMode="ltGray">
          <a:xfrm>
            <a:off x="2678113" y="6567488"/>
            <a:ext cx="2895600"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rgbClr val="BFA88D"/>
                </a:solidFill>
                <a:latin typeface="Arial" charset="0"/>
              </a:defRPr>
            </a:lvl1pPr>
          </a:lstStyle>
          <a:p>
            <a:endParaRPr lang="en-US"/>
          </a:p>
        </p:txBody>
      </p:sp>
      <p:sp>
        <p:nvSpPr>
          <p:cNvPr id="6149" name="Rectangle 5"/>
          <p:cNvSpPr>
            <a:spLocks noGrp="1" noChangeArrowheads="1"/>
          </p:cNvSpPr>
          <p:nvPr>
            <p:ph type="sldNum" sz="quarter" idx="4"/>
          </p:nvPr>
        </p:nvSpPr>
        <p:spPr bwMode="ltGray">
          <a:xfrm>
            <a:off x="304800" y="6565900"/>
            <a:ext cx="457200" cy="1825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800">
                <a:solidFill>
                  <a:srgbClr val="BFA88D"/>
                </a:solidFill>
                <a:latin typeface="Arial" charset="0"/>
              </a:defRPr>
            </a:lvl1pPr>
          </a:lstStyle>
          <a:p>
            <a:fld id="{6828E339-9F30-45EA-A806-E7805E826562}" type="slidenum">
              <a:rPr lang="en-US" smtClean="0"/>
              <a:pPr/>
              <a:t>‹#›</a:t>
            </a:fld>
            <a:endParaRPr lang="en-US"/>
          </a:p>
        </p:txBody>
      </p:sp>
      <p:sp>
        <p:nvSpPr>
          <p:cNvPr id="2054" name="Rectangle 6"/>
          <p:cNvSpPr>
            <a:spLocks noGrp="1" noChangeArrowheads="1"/>
          </p:cNvSpPr>
          <p:nvPr>
            <p:ph type="title"/>
          </p:nvPr>
        </p:nvSpPr>
        <p:spPr bwMode="auto">
          <a:xfrm>
            <a:off x="274638" y="414338"/>
            <a:ext cx="8229600" cy="984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6151" name="Line 7"/>
          <p:cNvSpPr>
            <a:spLocks noChangeShapeType="1"/>
          </p:cNvSpPr>
          <p:nvPr/>
        </p:nvSpPr>
        <p:spPr bwMode="gray">
          <a:xfrm>
            <a:off x="304800" y="6581775"/>
            <a:ext cx="7907338" cy="0"/>
          </a:xfrm>
          <a:prstGeom prst="line">
            <a:avLst/>
          </a:prstGeom>
          <a:noFill/>
          <a:ln w="38100">
            <a:solidFill>
              <a:srgbClr val="01255B"/>
            </a:solidFill>
            <a:round/>
            <a:headEnd/>
            <a:tailEnd/>
          </a:ln>
          <a:effectLst/>
        </p:spPr>
        <p:txBody>
          <a:bodyPr/>
          <a:lstStyle/>
          <a:p>
            <a:pPr>
              <a:defRPr/>
            </a:pPr>
            <a:endParaRPr lang="en-US"/>
          </a:p>
        </p:txBody>
      </p:sp>
      <p:sp>
        <p:nvSpPr>
          <p:cNvPr id="6152" name="Rectangle 8"/>
          <p:cNvSpPr>
            <a:spLocks noGrp="1" noChangeArrowheads="1"/>
          </p:cNvSpPr>
          <p:nvPr>
            <p:ph type="dt" sz="half" idx="2"/>
          </p:nvPr>
        </p:nvSpPr>
        <p:spPr bwMode="ltGray">
          <a:xfrm>
            <a:off x="6024563" y="6567488"/>
            <a:ext cx="2133600" cy="177800"/>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r">
              <a:defRPr sz="800">
                <a:solidFill>
                  <a:srgbClr val="BFA88D"/>
                </a:solidFill>
                <a:latin typeface="Arial" charset="0"/>
              </a:defRPr>
            </a:lvl1pPr>
          </a:lstStyle>
          <a:p>
            <a:fld id="{EBB44428-363D-406F-8EC7-3DF6A6801AA8}" type="datetimeFigureOut">
              <a:rPr lang="en-US" smtClean="0"/>
              <a:pPr/>
              <a:t>8/1/10</a:t>
            </a:fld>
            <a:endParaRPr lang="en-US"/>
          </a:p>
        </p:txBody>
      </p:sp>
      <p:pic>
        <p:nvPicPr>
          <p:cNvPr id="2057" name="Picture 9" descr="APL Icon - Blue"/>
          <p:cNvPicPr>
            <a:picLocks noChangeAspect="1" noChangeArrowheads="1"/>
          </p:cNvPicPr>
          <p:nvPr/>
        </p:nvPicPr>
        <p:blipFill>
          <a:blip r:embed="rId18" cstate="print"/>
          <a:srcRect/>
          <a:stretch>
            <a:fillRect/>
          </a:stretch>
        </p:blipFill>
        <p:spPr bwMode="auto">
          <a:xfrm>
            <a:off x="8281988" y="6364288"/>
            <a:ext cx="557212"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algn="l" rtl="0" eaLnBrk="1" fontAlgn="base" hangingPunct="1">
        <a:lnSpc>
          <a:spcPct val="90000"/>
        </a:lnSpc>
        <a:spcBef>
          <a:spcPct val="0"/>
        </a:spcBef>
        <a:spcAft>
          <a:spcPct val="0"/>
        </a:spcAft>
        <a:defRPr sz="3200" b="1">
          <a:solidFill>
            <a:schemeClr val="tx2"/>
          </a:solidFill>
          <a:latin typeface="+mj-lt"/>
          <a:ea typeface="+mj-ea"/>
          <a:cs typeface="+mj-cs"/>
        </a:defRPr>
      </a:lvl1pPr>
      <a:lvl2pPr algn="l" rtl="0" eaLnBrk="1" fontAlgn="base" hangingPunct="1">
        <a:lnSpc>
          <a:spcPct val="90000"/>
        </a:lnSpc>
        <a:spcBef>
          <a:spcPct val="0"/>
        </a:spcBef>
        <a:spcAft>
          <a:spcPct val="0"/>
        </a:spcAft>
        <a:defRPr sz="3200" b="1">
          <a:solidFill>
            <a:schemeClr val="tx2"/>
          </a:solidFill>
          <a:latin typeface="Arial" charset="0"/>
        </a:defRPr>
      </a:lvl2pPr>
      <a:lvl3pPr algn="l" rtl="0" eaLnBrk="1" fontAlgn="base" hangingPunct="1">
        <a:lnSpc>
          <a:spcPct val="90000"/>
        </a:lnSpc>
        <a:spcBef>
          <a:spcPct val="0"/>
        </a:spcBef>
        <a:spcAft>
          <a:spcPct val="0"/>
        </a:spcAft>
        <a:defRPr sz="3200" b="1">
          <a:solidFill>
            <a:schemeClr val="tx2"/>
          </a:solidFill>
          <a:latin typeface="Arial" charset="0"/>
        </a:defRPr>
      </a:lvl3pPr>
      <a:lvl4pPr algn="l" rtl="0" eaLnBrk="1" fontAlgn="base" hangingPunct="1">
        <a:lnSpc>
          <a:spcPct val="90000"/>
        </a:lnSpc>
        <a:spcBef>
          <a:spcPct val="0"/>
        </a:spcBef>
        <a:spcAft>
          <a:spcPct val="0"/>
        </a:spcAft>
        <a:defRPr sz="3200" b="1">
          <a:solidFill>
            <a:schemeClr val="tx2"/>
          </a:solidFill>
          <a:latin typeface="Arial" charset="0"/>
        </a:defRPr>
      </a:lvl4pPr>
      <a:lvl5pPr algn="l" rtl="0" eaLnBrk="1" fontAlgn="base" hangingPunct="1">
        <a:lnSpc>
          <a:spcPct val="90000"/>
        </a:lnSpc>
        <a:spcBef>
          <a:spcPct val="0"/>
        </a:spcBef>
        <a:spcAft>
          <a:spcPct val="0"/>
        </a:spcAft>
        <a:defRPr sz="3200" b="1">
          <a:solidFill>
            <a:schemeClr val="tx2"/>
          </a:solidFill>
          <a:latin typeface="Arial"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2pPr>
      <a:lvl3pPr marL="963613"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3pPr>
      <a:lvl4pPr marL="1193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4pPr>
      <a:lvl5pPr marL="20574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orkshops.jhuapl.edu/s1/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ap.edu/catalog/9948.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orkshops.jhuapl.edu/" TargetMode="External"/><Relationship Id="rId3" Type="http://schemas.openxmlformats.org/officeDocument/2006/relationships/hyperlink" Target="http://blackbook.jhuapl.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hyperlink" Target="http://workshops.jhuapl.edu/"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oleObject" Target="schaerk1-ml2-hd:Users:schaerk1:Documents:GAIA:MegadeltaProblemsSEA.doc!OLE_LINK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0.tif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20700" y="434975"/>
            <a:ext cx="5859463" cy="1470025"/>
          </a:xfrm>
        </p:spPr>
        <p:txBody>
          <a:bodyPr/>
          <a:lstStyle/>
          <a:p>
            <a:pPr eaLnBrk="1" hangingPunct="1"/>
            <a:r>
              <a:rPr lang="en-US" dirty="0" smtClean="0">
                <a:ea typeface="ＭＳ Ｐゴシック" charset="-128"/>
              </a:rPr>
              <a:t>From Data to Knowledge</a:t>
            </a:r>
          </a:p>
        </p:txBody>
      </p:sp>
      <p:sp>
        <p:nvSpPr>
          <p:cNvPr id="14339" name="Subtitle 2"/>
          <p:cNvSpPr>
            <a:spLocks noGrp="1"/>
          </p:cNvSpPr>
          <p:nvPr>
            <p:ph type="subTitle" idx="1"/>
          </p:nvPr>
        </p:nvSpPr>
        <p:spPr>
          <a:xfrm>
            <a:off x="1041400" y="2667000"/>
            <a:ext cx="4826000" cy="1371600"/>
          </a:xfrm>
        </p:spPr>
        <p:txBody>
          <a:bodyPr/>
          <a:lstStyle/>
          <a:p>
            <a:pPr eaLnBrk="1" hangingPunct="1"/>
            <a:r>
              <a:rPr lang="en-US" dirty="0" smtClean="0">
                <a:ea typeface="ＭＳ Ｐゴシック" charset="-128"/>
              </a:rPr>
              <a:t>M. Weiss, R. Schaefer, L. Paxton, C. Pikas, S. Babin, S. Simpkins, D. Morrison, J. Holm</a:t>
            </a:r>
            <a:r>
              <a:rPr lang="en-US" baseline="30000" dirty="0" smtClean="0">
                <a:ea typeface="ＭＳ Ｐゴシック" charset="-128"/>
              </a:rPr>
              <a:t>*</a:t>
            </a:r>
            <a:r>
              <a:rPr lang="en-US" dirty="0" smtClean="0">
                <a:ea typeface="ＭＳ Ｐゴシック" charset="-128"/>
              </a:rPr>
              <a:t>, B. Fortner*</a:t>
            </a:r>
          </a:p>
          <a:p>
            <a:pPr eaLnBrk="1" hangingPunct="1">
              <a:buFont typeface="Wingdings" pitchFamily="-65" charset="2"/>
              <a:buNone/>
            </a:pPr>
            <a:endParaRPr lang="en-US" dirty="0" smtClean="0">
              <a:ea typeface="ＭＳ Ｐゴシック" charset="-128"/>
            </a:endParaRPr>
          </a:p>
        </p:txBody>
      </p:sp>
      <p:sp>
        <p:nvSpPr>
          <p:cNvPr id="4" name="TextBox 3"/>
          <p:cNvSpPr txBox="1"/>
          <p:nvPr/>
        </p:nvSpPr>
        <p:spPr>
          <a:xfrm>
            <a:off x="5486400" y="6350000"/>
            <a:ext cx="3124200" cy="800219"/>
          </a:xfrm>
          <a:prstGeom prst="rect">
            <a:avLst/>
          </a:prstGeom>
          <a:noFill/>
        </p:spPr>
        <p:txBody>
          <a:bodyPr wrap="square">
            <a:spAutoFit/>
          </a:bodyPr>
          <a:lstStyle/>
          <a:p>
            <a:pPr>
              <a:buFont typeface="Arial" charset="0"/>
              <a:buChar char="•"/>
            </a:pPr>
            <a:r>
              <a:rPr lang="en-US" sz="1400" dirty="0" smtClean="0">
                <a:solidFill>
                  <a:srgbClr val="1B1B4D"/>
                </a:solidFill>
              </a:rPr>
              <a:t>NASA/JPL</a:t>
            </a:r>
            <a:r>
              <a:rPr lang="en-US" sz="1400" dirty="0">
                <a:solidFill>
                  <a:srgbClr val="1B1B4D"/>
                </a:solidFill>
              </a:rPr>
              <a:t>, Pasadena, </a:t>
            </a:r>
            <a:r>
              <a:rPr lang="en-US" sz="1400" dirty="0" smtClean="0">
                <a:solidFill>
                  <a:srgbClr val="1B1B4D"/>
                </a:solidFill>
              </a:rPr>
              <a:t>CA</a:t>
            </a:r>
          </a:p>
          <a:p>
            <a:pPr>
              <a:buFont typeface="Arial" charset="0"/>
              <a:buChar char="•"/>
            </a:pPr>
            <a:r>
              <a:rPr lang="en-US" sz="1400" dirty="0" smtClean="0">
                <a:solidFill>
                  <a:srgbClr val="1B1B4D"/>
                </a:solidFill>
              </a:rPr>
              <a:t>NC State University, Raleigh NC</a:t>
            </a:r>
            <a:endParaRPr lang="en-US" sz="1400" dirty="0">
              <a:solidFill>
                <a:srgbClr val="1B1B4D"/>
              </a:solidFill>
            </a:endParaRPr>
          </a:p>
          <a:p>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29600" cy="728662"/>
          </a:xfrm>
        </p:spPr>
        <p:txBody>
          <a:bodyPr/>
          <a:lstStyle/>
          <a:p>
            <a:r>
              <a:rPr lang="en-US" dirty="0" smtClean="0"/>
              <a:t>Ingredients for SWIFTER &amp; GAIA </a:t>
            </a:r>
            <a:r>
              <a:rPr lang="en-US" dirty="0" err="1" smtClean="0"/>
              <a:t>VOs</a:t>
            </a:r>
            <a:endParaRPr lang="en-US" dirty="0"/>
          </a:p>
        </p:txBody>
      </p:sp>
      <p:sp>
        <p:nvSpPr>
          <p:cNvPr id="3" name="Content Placeholder 2"/>
          <p:cNvSpPr>
            <a:spLocks noGrp="1"/>
          </p:cNvSpPr>
          <p:nvPr>
            <p:ph idx="1"/>
          </p:nvPr>
        </p:nvSpPr>
        <p:spPr/>
        <p:txBody>
          <a:bodyPr/>
          <a:lstStyle/>
          <a:p>
            <a:r>
              <a:rPr lang="en-US" dirty="0" smtClean="0"/>
              <a:t>Social Collaboration Tools</a:t>
            </a:r>
          </a:p>
          <a:p>
            <a:pPr lvl="1"/>
            <a:r>
              <a:rPr lang="en-US" dirty="0" smtClean="0"/>
              <a:t>Data Access – satellite data, model results, climate records, ground data (a diverse set including economic and agricultural data for climate change)</a:t>
            </a:r>
          </a:p>
          <a:p>
            <a:pPr lvl="1"/>
            <a:r>
              <a:rPr lang="en-US" dirty="0" smtClean="0"/>
              <a:t>Data Manipulation tools – to enable </a:t>
            </a:r>
            <a:r>
              <a:rPr lang="en-US" dirty="0" smtClean="0"/>
              <a:t>discovery, </a:t>
            </a:r>
            <a:r>
              <a:rPr lang="en-US" dirty="0" smtClean="0"/>
              <a:t>need general search and visualization capability</a:t>
            </a:r>
          </a:p>
          <a:p>
            <a:pPr lvl="1"/>
            <a:r>
              <a:rPr lang="en-US" dirty="0" smtClean="0"/>
              <a:t>Social Collaboration Tools – for knowledge sharing and management (</a:t>
            </a:r>
            <a:r>
              <a:rPr lang="en-US" dirty="0" smtClean="0"/>
              <a:t>wikis, blogs, workflow </a:t>
            </a:r>
            <a:r>
              <a:rPr lang="en-US" dirty="0" smtClean="0"/>
              <a:t>sharing,</a:t>
            </a:r>
            <a:r>
              <a:rPr lang="en-US" dirty="0" smtClean="0"/>
              <a:t> user rating of data sources, etc</a:t>
            </a:r>
            <a:r>
              <a:rPr lang="en-US" dirty="0" smtClean="0"/>
              <a:t>.) </a:t>
            </a:r>
            <a:r>
              <a:rPr lang="en-US" dirty="0" smtClean="0"/>
              <a:t> </a:t>
            </a:r>
          </a:p>
          <a:p>
            <a:r>
              <a:rPr lang="en-US" dirty="0" smtClean="0"/>
              <a:t>Social Organization</a:t>
            </a:r>
          </a:p>
          <a:p>
            <a:pPr lvl="1"/>
            <a:r>
              <a:rPr lang="en-US" dirty="0" smtClean="0"/>
              <a:t>Organize active subgroups on focused topics</a:t>
            </a:r>
          </a:p>
          <a:p>
            <a:pPr lvl="1"/>
            <a:r>
              <a:rPr lang="en-US" dirty="0" smtClean="0"/>
              <a:t>Conduct a series of focused workshops &amp; seminars</a:t>
            </a:r>
          </a:p>
          <a:p>
            <a:pPr lvl="1"/>
            <a:r>
              <a:rPr lang="en-US" dirty="0" smtClean="0"/>
              <a:t>On-line forums moderated by identified subject matter experts</a:t>
            </a:r>
          </a:p>
          <a:p>
            <a:pPr lvl="1"/>
            <a:r>
              <a:rPr lang="en-US" dirty="0" smtClean="0"/>
              <a:t>Social scientists to identify governance issues</a:t>
            </a:r>
          </a:p>
          <a:p>
            <a:pPr lvl="1"/>
            <a:endParaRPr lang="en-US" dirty="0" smtClean="0"/>
          </a:p>
          <a:p>
            <a:pPr lvl="1"/>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SWIFTER VO elements</a:t>
            </a:r>
            <a:endParaRPr lang="en-US" dirty="0"/>
          </a:p>
        </p:txBody>
      </p:sp>
      <p:sp>
        <p:nvSpPr>
          <p:cNvPr id="3" name="Content Placeholder 2"/>
          <p:cNvSpPr>
            <a:spLocks noGrp="1"/>
          </p:cNvSpPr>
          <p:nvPr>
            <p:ph idx="1"/>
          </p:nvPr>
        </p:nvSpPr>
        <p:spPr>
          <a:xfrm>
            <a:off x="319088" y="1600201"/>
            <a:ext cx="8520112" cy="4724400"/>
          </a:xfrm>
        </p:spPr>
        <p:txBody>
          <a:bodyPr/>
          <a:lstStyle/>
          <a:p>
            <a:r>
              <a:rPr lang="en-US" dirty="0" smtClean="0"/>
              <a:t>Tools for SWIFTER already available at APL that can be incorporated:</a:t>
            </a:r>
          </a:p>
          <a:p>
            <a:pPr lvl="1"/>
            <a:r>
              <a:rPr lang="en-US" dirty="0" smtClean="0"/>
              <a:t>VITMO – Virtual Ionosphere Thermosphere Magnetosphere Observatory – data and graphic visualization of a range of data</a:t>
            </a:r>
          </a:p>
          <a:p>
            <a:pPr lvl="1"/>
            <a:r>
              <a:rPr lang="en-US" dirty="0" err="1" smtClean="0"/>
              <a:t>SuperDARN</a:t>
            </a:r>
            <a:r>
              <a:rPr lang="en-US" dirty="0" smtClean="0"/>
              <a:t>, </a:t>
            </a:r>
            <a:r>
              <a:rPr lang="en-US" dirty="0" err="1" smtClean="0"/>
              <a:t>SuperMag</a:t>
            </a:r>
            <a:r>
              <a:rPr lang="en-US" dirty="0" smtClean="0"/>
              <a:t>, Distributed Advanced Radar Network and global magnetometer data aggregations </a:t>
            </a:r>
            <a:r>
              <a:rPr lang="en-US" dirty="0" err="1" smtClean="0"/>
              <a:t>visualizable</a:t>
            </a:r>
            <a:r>
              <a:rPr lang="en-US" dirty="0" smtClean="0"/>
              <a:t> with a common framework (</a:t>
            </a:r>
            <a:r>
              <a:rPr lang="en-US" dirty="0" err="1" smtClean="0"/>
              <a:t>rBrowse</a:t>
            </a:r>
            <a:r>
              <a:rPr lang="en-US" dirty="0" smtClean="0"/>
              <a:t>) </a:t>
            </a:r>
          </a:p>
          <a:p>
            <a:pPr lvl="1"/>
            <a:r>
              <a:rPr lang="en-US" dirty="0" smtClean="0"/>
              <a:t>Experience bringing Research tools into Operational use (R2O)</a:t>
            </a:r>
          </a:p>
          <a:p>
            <a:pPr lvl="1"/>
            <a:r>
              <a:rPr lang="en-US" dirty="0" smtClean="0"/>
              <a:t>Ionospheric Satellite Sensor Teams (TIMED and DMSP UV sensors)</a:t>
            </a:r>
          </a:p>
          <a:p>
            <a:pPr lvl="1"/>
            <a:r>
              <a:rPr lang="en-US" dirty="0" smtClean="0"/>
              <a:t>Blackbook3 data fusion backbone</a:t>
            </a:r>
          </a:p>
          <a:p>
            <a:pPr lvl="1"/>
            <a:r>
              <a:rPr lang="en-US" dirty="0" smtClean="0"/>
              <a:t>E-</a:t>
            </a:r>
            <a:r>
              <a:rPr lang="en-US" dirty="0" smtClean="0"/>
              <a:t>conferencing capability (</a:t>
            </a:r>
            <a:r>
              <a:rPr lang="en-US" dirty="0" smtClean="0">
                <a:hlinkClick r:id="rId2"/>
              </a:rPr>
              <a:t>http://workshops.jhuapl.edu/s1/index.</a:t>
            </a:r>
            <a:r>
              <a:rPr lang="en-US" dirty="0" smtClean="0">
                <a:hlinkClick r:id="rId2"/>
              </a:rPr>
              <a:t>html</a:t>
            </a:r>
            <a:r>
              <a:rPr lang="en-US" dirty="0" smtClean="0"/>
              <a:t>)</a:t>
            </a:r>
          </a:p>
          <a:p>
            <a:pPr lvl="1"/>
            <a:r>
              <a:rPr lang="en-US" dirty="0" smtClean="0"/>
              <a:t>Subject matter experts (space weather research faculty)</a:t>
            </a:r>
          </a:p>
          <a:p>
            <a:pPr lvl="1"/>
            <a:r>
              <a:rPr lang="en-US" dirty="0" smtClean="0"/>
              <a:t>Regular Space Weather Meetings (including APL “SEASONS” Space Weather conference)</a:t>
            </a:r>
          </a:p>
          <a:p>
            <a:pPr lvl="1">
              <a:buNone/>
            </a:pP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GAIA VO</a:t>
            </a:r>
            <a:endParaRPr lang="en-US" dirty="0"/>
          </a:p>
        </p:txBody>
      </p:sp>
      <p:sp>
        <p:nvSpPr>
          <p:cNvPr id="3" name="Content Placeholder 2"/>
          <p:cNvSpPr>
            <a:spLocks noGrp="1"/>
          </p:cNvSpPr>
          <p:nvPr>
            <p:ph idx="1"/>
          </p:nvPr>
        </p:nvSpPr>
        <p:spPr>
          <a:xfrm>
            <a:off x="304800" y="1524000"/>
            <a:ext cx="8520112" cy="4648201"/>
          </a:xfrm>
        </p:spPr>
        <p:txBody>
          <a:bodyPr/>
          <a:lstStyle/>
          <a:p>
            <a:r>
              <a:rPr lang="en-US" dirty="0" smtClean="0"/>
              <a:t>APL Team identified: Analysts, Scientists, Information Technologists, Information Managers, and Social Scientists. </a:t>
            </a:r>
          </a:p>
          <a:p>
            <a:r>
              <a:rPr lang="en-US" dirty="0" smtClean="0"/>
              <a:t>APL Establishing Partnerships with other organizations:</a:t>
            </a:r>
          </a:p>
          <a:p>
            <a:pPr lvl="1"/>
            <a:r>
              <a:rPr lang="en-US" dirty="0" smtClean="0"/>
              <a:t>Johns Hopkins Environment, Sustainability, and Health Institute</a:t>
            </a:r>
            <a:r>
              <a:rPr lang="en-US" dirty="0" smtClean="0"/>
              <a:t> </a:t>
            </a:r>
          </a:p>
          <a:p>
            <a:pPr lvl="1"/>
            <a:r>
              <a:rPr lang="en-US" dirty="0" smtClean="0"/>
              <a:t>JHU Department of Earth and Planetary Sciences</a:t>
            </a:r>
          </a:p>
          <a:p>
            <a:pPr lvl="1"/>
            <a:r>
              <a:rPr lang="en-US" dirty="0" smtClean="0"/>
              <a:t>Center for Integrative Environmental Research, U. MD</a:t>
            </a:r>
          </a:p>
          <a:p>
            <a:pPr lvl="1"/>
            <a:r>
              <a:rPr lang="en-US" dirty="0" smtClean="0"/>
              <a:t>NOAA Climate Program Office</a:t>
            </a:r>
          </a:p>
          <a:p>
            <a:r>
              <a:rPr lang="en-US" dirty="0" smtClean="0"/>
              <a:t>In the planning stage for a series of focused workshops on specific climate change issues to identify the highest priority issues.</a:t>
            </a:r>
          </a:p>
          <a:p>
            <a:r>
              <a:rPr lang="en-US" dirty="0" smtClean="0"/>
              <a:t>Build on experience from VITMO data aggregation and other </a:t>
            </a:r>
            <a:r>
              <a:rPr lang="en-US" dirty="0" smtClean="0"/>
              <a:t>s</a:t>
            </a:r>
            <a:r>
              <a:rPr lang="en-US" dirty="0" smtClean="0"/>
              <a:t>pace </a:t>
            </a:r>
            <a:r>
              <a:rPr lang="en-US" dirty="0" smtClean="0"/>
              <a:t>w</a:t>
            </a:r>
            <a:r>
              <a:rPr lang="en-US" dirty="0" smtClean="0"/>
              <a:t>eather data discovery tools.    </a:t>
            </a:r>
          </a:p>
          <a:p>
            <a:pPr lvl="1"/>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GAIA and SWIFTER Focus</a:t>
            </a:r>
            <a:endParaRPr lang="en-US" dirty="0"/>
          </a:p>
        </p:txBody>
      </p:sp>
      <p:sp>
        <p:nvSpPr>
          <p:cNvPr id="3" name="Content Placeholder 2"/>
          <p:cNvSpPr>
            <a:spLocks noGrp="1"/>
          </p:cNvSpPr>
          <p:nvPr>
            <p:ph idx="1"/>
          </p:nvPr>
        </p:nvSpPr>
        <p:spPr/>
        <p:txBody>
          <a:bodyPr/>
          <a:lstStyle/>
          <a:p>
            <a:r>
              <a:rPr lang="en-US" dirty="0" smtClean="0"/>
              <a:t>Bringing together the community from its disparate organizations</a:t>
            </a:r>
          </a:p>
          <a:p>
            <a:r>
              <a:rPr lang="en-US" dirty="0" smtClean="0"/>
              <a:t>Enabling the community to collaborate and share knowledge </a:t>
            </a:r>
          </a:p>
          <a:p>
            <a:r>
              <a:rPr lang="en-US" dirty="0" smtClean="0"/>
              <a:t>Guiding the community to identify its high priority issues, metrics,  and its own best solutions. </a:t>
            </a:r>
          </a:p>
          <a:p>
            <a:r>
              <a:rPr lang="en-US" dirty="0" smtClean="0"/>
              <a:t>SWIFTER – identifies best data/models based information to make decisions about Space Weather vulnerable technologies</a:t>
            </a:r>
          </a:p>
          <a:p>
            <a:r>
              <a:rPr lang="en-US" dirty="0" smtClean="0"/>
              <a:t>GAIA – gathers information about specific climate change issues to enable policy makers to understand the coming consequences</a:t>
            </a:r>
          </a:p>
          <a:p>
            <a:endParaRPr lang="en-US" dirty="0" smtClean="0"/>
          </a:p>
          <a:p>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Difficult problems facing society</a:t>
            </a:r>
          </a:p>
          <a:p>
            <a:pPr lvl="1"/>
            <a:r>
              <a:rPr lang="en-US" dirty="0" smtClean="0"/>
              <a:t>Heavy dependence on Space Weather vulnerable technology as we approach the maximum solar activity period after a long quiet period</a:t>
            </a:r>
          </a:p>
          <a:p>
            <a:pPr lvl="1"/>
            <a:r>
              <a:rPr lang="en-US" dirty="0" smtClean="0"/>
              <a:t>Climate Change will impact the world in ways that will change societies in potentially catastrophic ways – we need to start making policies that mitigate those effects now.  </a:t>
            </a:r>
          </a:p>
          <a:p>
            <a:r>
              <a:rPr lang="en-US" dirty="0" smtClean="0"/>
              <a:t>APL working to create </a:t>
            </a:r>
            <a:r>
              <a:rPr lang="en-US" dirty="0" err="1" smtClean="0"/>
              <a:t>VOs</a:t>
            </a:r>
            <a:r>
              <a:rPr lang="en-US" dirty="0" smtClean="0"/>
              <a:t> to address these areas:</a:t>
            </a:r>
          </a:p>
          <a:p>
            <a:pPr lvl="1"/>
            <a:r>
              <a:rPr lang="en-US" dirty="0" smtClean="0"/>
              <a:t>SWIFTER – Space Weather</a:t>
            </a:r>
          </a:p>
          <a:p>
            <a:pPr lvl="1"/>
            <a:r>
              <a:rPr lang="en-US" dirty="0" smtClean="0"/>
              <a:t>GAIA – Climate Change Impacts</a:t>
            </a:r>
          </a:p>
          <a:p>
            <a:r>
              <a:rPr lang="en-US" dirty="0" smtClean="0"/>
              <a:t>Both will be enabled by Collaborative web based knowledge sharing /management tools. </a:t>
            </a:r>
          </a:p>
          <a:p>
            <a:pPr lvl="1">
              <a:buNone/>
            </a:pPr>
            <a:endParaRPr lang="en-US" dirty="0" smtClean="0"/>
          </a:p>
          <a:p>
            <a:pPr lvl="1"/>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Enable Decision Makers With  Actionable Information </a:t>
            </a:r>
            <a:endParaRPr lang="en-US" dirty="0"/>
          </a:p>
        </p:txBody>
      </p:sp>
      <p:sp>
        <p:nvSpPr>
          <p:cNvPr id="3" name="Content Placeholder 2"/>
          <p:cNvSpPr>
            <a:spLocks noGrp="1"/>
          </p:cNvSpPr>
          <p:nvPr>
            <p:ph idx="1"/>
          </p:nvPr>
        </p:nvSpPr>
        <p:spPr/>
        <p:txBody>
          <a:bodyPr/>
          <a:lstStyle/>
          <a:p>
            <a:r>
              <a:rPr lang="en-US" dirty="0" smtClean="0"/>
              <a:t>Climate Change Needs: “</a:t>
            </a:r>
            <a:r>
              <a:rPr lang="en-US" i="1" dirty="0" smtClean="0"/>
              <a:t>The federal government should undertake a national initiative for climate-related decision support.... This initiative should include a service element to support and catalyze processes to inform climate-related decisions and a research element to develop the science of climate response to inform climate-related decisions and to promote systematic improvement of decision support processes and products in all relevant sectors of U.S. society and, indeed, around the world.</a:t>
            </a:r>
            <a:r>
              <a:rPr lang="en-US" i="1" dirty="0" smtClean="0"/>
              <a:t>” – NRC, “Informing </a:t>
            </a:r>
            <a:r>
              <a:rPr lang="en-US" i="1" dirty="0" smtClean="0"/>
              <a:t>decisions in a changing </a:t>
            </a:r>
            <a:r>
              <a:rPr lang="en-US" i="1" dirty="0" smtClean="0"/>
              <a:t>climate</a:t>
            </a:r>
            <a:r>
              <a:rPr lang="en-US" dirty="0" smtClean="0"/>
              <a:t>” NAS Press.</a:t>
            </a:r>
          </a:p>
          <a:p>
            <a:r>
              <a:rPr lang="en-US" dirty="0" smtClean="0"/>
              <a:t>Space Weather – The explosion in the use of Space Weather vulnerable technology (e.g. GPS, satellite communications, unregulated power grids, etc.) requires a better flow of actionable information so </a:t>
            </a:r>
          </a:p>
          <a:p>
            <a:r>
              <a:rPr lang="en-US" dirty="0" smtClean="0"/>
              <a:t>Create VO to bring together data providers, analysis tools, subject matter experts, and policy makers together in a collaborative, discovery enabled environment.</a:t>
            </a:r>
          </a:p>
          <a:p>
            <a:r>
              <a:rPr lang="en-US" dirty="0" smtClean="0"/>
              <a:t>SWIFTER &amp; GAIA</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ea typeface="ＭＳ Ｐゴシック" charset="-128"/>
              </a:rPr>
              <a:t> Research to Operations (R2O)</a:t>
            </a:r>
          </a:p>
        </p:txBody>
      </p:sp>
      <p:sp>
        <p:nvSpPr>
          <p:cNvPr id="16387" name="Content Placeholder 2"/>
          <p:cNvSpPr>
            <a:spLocks noGrp="1"/>
          </p:cNvSpPr>
          <p:nvPr>
            <p:ph idx="1"/>
          </p:nvPr>
        </p:nvSpPr>
        <p:spPr>
          <a:xfrm>
            <a:off x="319088" y="1371600"/>
            <a:ext cx="8215312" cy="4800600"/>
          </a:xfrm>
        </p:spPr>
        <p:txBody>
          <a:bodyPr/>
          <a:lstStyle/>
          <a:p>
            <a:pPr eaLnBrk="1" hangingPunct="1"/>
            <a:r>
              <a:rPr lang="en-US" smtClean="0">
                <a:ea typeface="ＭＳ Ｐゴシック" charset="-128"/>
              </a:rPr>
              <a:t>Difficulty transitioning a research product to a reliable operational product “crossing the valley of death” (see </a:t>
            </a:r>
            <a:r>
              <a:rPr lang="en-US" smtClean="0">
                <a:ea typeface="ＭＳ Ｐゴシック" charset="-128"/>
                <a:hlinkClick r:id="rId2"/>
              </a:rPr>
              <a:t>http://www.nap.edu/catalog/9948.html</a:t>
            </a:r>
            <a:r>
              <a:rPr lang="en-US" smtClean="0">
                <a:ea typeface="ＭＳ Ｐゴシック" charset="-128"/>
              </a:rPr>
              <a:t>) requires:</a:t>
            </a:r>
          </a:p>
          <a:p>
            <a:pPr lvl="1" eaLnBrk="1" hangingPunct="1"/>
            <a:r>
              <a:rPr lang="en-US" smtClean="0">
                <a:ea typeface="ＭＳ Ｐゴシック" charset="-128"/>
              </a:rPr>
              <a:t>Understanding the importance and risks of the transition</a:t>
            </a:r>
          </a:p>
          <a:p>
            <a:pPr lvl="1" eaLnBrk="1" hangingPunct="1"/>
            <a:r>
              <a:rPr lang="en-US" smtClean="0">
                <a:ea typeface="ＭＳ Ｐゴシック" charset="-128"/>
              </a:rPr>
              <a:t>Continuous development of the transition plans</a:t>
            </a:r>
          </a:p>
          <a:p>
            <a:pPr lvl="1" eaLnBrk="1" hangingPunct="1"/>
            <a:r>
              <a:rPr lang="en-US" smtClean="0">
                <a:ea typeface="ＭＳ Ｐゴシック" charset="-128"/>
              </a:rPr>
              <a:t>Adequate resources</a:t>
            </a:r>
          </a:p>
          <a:p>
            <a:pPr lvl="1" eaLnBrk="1" hangingPunct="1"/>
            <a:r>
              <a:rPr lang="en-US" smtClean="0">
                <a:ea typeface="ＭＳ Ｐゴシック" charset="-128"/>
              </a:rPr>
              <a:t>Continuous feedback (in both directions) between the R&amp;D and operational activities; feedback between organizations is especially difficult to facilitate </a:t>
            </a:r>
          </a:p>
          <a:p>
            <a:pPr eaLnBrk="1" hangingPunct="1"/>
            <a:r>
              <a:rPr lang="en-US" smtClean="0">
                <a:ea typeface="ＭＳ Ｐゴシック" charset="-128"/>
              </a:rPr>
              <a:t>Difficult enough within a single institution – here, we have to cross institutional and “cultural” boundaries (commercial, military, academic, governmental) where users and researchers do their work</a:t>
            </a:r>
          </a:p>
          <a:p>
            <a:pPr eaLnBrk="1" hangingPunct="1"/>
            <a:endParaRPr lang="en-US" smtClean="0">
              <a:ea typeface="ＭＳ Ｐゴシック" charset="-128"/>
            </a:endParaRPr>
          </a:p>
          <a:p>
            <a:pPr lvl="1" eaLnBrk="1" hangingPunct="1"/>
            <a:r>
              <a:rPr lang="en-US" smtClean="0">
                <a:ea typeface="ＭＳ Ｐゴシック" charset="-128"/>
              </a:rPr>
              <a:t>Here, cultural refers to the social organization of an institution.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ea typeface="ＭＳ Ｐゴシック" charset="-128"/>
              </a:rPr>
              <a:t>Knowledge Management Needs – Space Weather</a:t>
            </a:r>
          </a:p>
        </p:txBody>
      </p:sp>
      <p:sp>
        <p:nvSpPr>
          <p:cNvPr id="20483" name="Content Placeholder 2"/>
          <p:cNvSpPr>
            <a:spLocks noGrp="1"/>
          </p:cNvSpPr>
          <p:nvPr>
            <p:ph idx="1"/>
          </p:nvPr>
        </p:nvSpPr>
        <p:spPr>
          <a:xfrm>
            <a:off x="319088" y="1371600"/>
            <a:ext cx="8215312" cy="4876800"/>
          </a:xfrm>
        </p:spPr>
        <p:txBody>
          <a:bodyPr/>
          <a:lstStyle/>
          <a:p>
            <a:pPr eaLnBrk="1" hangingPunct="1"/>
            <a:r>
              <a:rPr lang="en-US" dirty="0" smtClean="0">
                <a:ea typeface="ＭＳ Ｐゴシック" charset="-128"/>
              </a:rPr>
              <a:t>Raise awareness of all available </a:t>
            </a:r>
            <a:r>
              <a:rPr lang="en-US" dirty="0" err="1" smtClean="0">
                <a:ea typeface="ＭＳ Ｐゴシック" charset="-128"/>
              </a:rPr>
              <a:t>nowcast</a:t>
            </a:r>
            <a:r>
              <a:rPr lang="en-US" dirty="0" smtClean="0">
                <a:ea typeface="ＭＳ Ｐゴシック" charset="-128"/>
              </a:rPr>
              <a:t> &amp; forecast products/procedures</a:t>
            </a:r>
          </a:p>
          <a:p>
            <a:pPr eaLnBrk="1" hangingPunct="1"/>
            <a:r>
              <a:rPr lang="en-US" dirty="0" smtClean="0">
                <a:ea typeface="ＭＳ Ｐゴシック" charset="-128"/>
              </a:rPr>
              <a:t>Capturing the best products and methods to meet specific needs (best practices)</a:t>
            </a:r>
          </a:p>
          <a:p>
            <a:pPr eaLnBrk="1" hangingPunct="1"/>
            <a:r>
              <a:rPr lang="en-US" dirty="0" smtClean="0">
                <a:ea typeface="ＭＳ Ｐゴシック" charset="-128"/>
              </a:rPr>
              <a:t>Come to consensus on a uniform set of metrics (e. g., skill scores) to judge quality of forecasting/</a:t>
            </a:r>
            <a:r>
              <a:rPr lang="en-US" dirty="0" err="1" smtClean="0">
                <a:ea typeface="ＭＳ Ｐゴシック" charset="-128"/>
              </a:rPr>
              <a:t>nowcasting</a:t>
            </a:r>
            <a:r>
              <a:rPr lang="en-US" dirty="0" smtClean="0">
                <a:ea typeface="ＭＳ Ｐゴシック" charset="-128"/>
              </a:rPr>
              <a:t> techniques</a:t>
            </a:r>
            <a:endParaRPr lang="en-US" u="sng" dirty="0" smtClean="0">
              <a:ea typeface="ＭＳ Ｐゴシック" charset="-128"/>
            </a:endParaRPr>
          </a:p>
          <a:p>
            <a:pPr eaLnBrk="1" hangingPunct="1"/>
            <a:r>
              <a:rPr lang="en-US" dirty="0" smtClean="0">
                <a:ea typeface="ＭＳ Ｐゴシック" charset="-128"/>
              </a:rPr>
              <a:t>Come to consensus on the type and number of sensors needed for reliable space weather forecasts</a:t>
            </a:r>
          </a:p>
          <a:p>
            <a:pPr eaLnBrk="1" hangingPunct="1"/>
            <a:r>
              <a:rPr lang="en-US" dirty="0" smtClean="0">
                <a:ea typeface="ＭＳ Ｐゴシック" charset="-128"/>
              </a:rPr>
              <a:t>Collect dispersed expertise </a:t>
            </a:r>
            <a:r>
              <a:rPr lang="en-US" dirty="0" smtClean="0">
                <a:ea typeface="ＭＳ Ｐゴシック" charset="-128"/>
              </a:rPr>
              <a:t>into </a:t>
            </a:r>
            <a:r>
              <a:rPr lang="en-US" dirty="0" smtClean="0">
                <a:ea typeface="ＭＳ Ｐゴシック" charset="-128"/>
              </a:rPr>
              <a:t>an easily accessible place</a:t>
            </a:r>
          </a:p>
          <a:p>
            <a:pPr eaLnBrk="1" hangingPunct="1"/>
            <a:r>
              <a:rPr lang="en-US" dirty="0" smtClean="0">
                <a:ea typeface="ＭＳ Ｐゴシック" charset="-128"/>
              </a:rPr>
              <a:t>Provide help to make space weather related data (e.g. from VITMO) and models (e.g. from CCMC) more easily accessible to non-expert users</a:t>
            </a:r>
          </a:p>
          <a:p>
            <a:pPr eaLnBrk="1" hangingPunct="1"/>
            <a:r>
              <a:rPr lang="en-US" dirty="0" smtClean="0">
                <a:ea typeface="ＭＳ Ｐゴシック" charset="-128"/>
              </a:rPr>
              <a:t>Provide a forum for communicating new developments in Space Weather forecasting</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endParaRPr lang="en-US" dirty="0" smtClean="0">
              <a:ea typeface="ＭＳ Ｐゴシック" charset="-128"/>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01625" y="228600"/>
            <a:ext cx="8229600" cy="6381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pitchFamily="-65" charset="-128"/>
              </a:rPr>
              <a:t>Knowledge Management Needs – Earth Sciences /Climate Change</a:t>
            </a:r>
          </a:p>
        </p:txBody>
      </p:sp>
      <p:sp>
        <p:nvSpPr>
          <p:cNvPr id="3" name="Content Placeholder 2"/>
          <p:cNvSpPr txBox="1">
            <a:spLocks/>
          </p:cNvSpPr>
          <p:nvPr/>
        </p:nvSpPr>
        <p:spPr>
          <a:xfrm>
            <a:off x="319088" y="1371600"/>
            <a:ext cx="8215312" cy="4876800"/>
          </a:xfrm>
          <a:prstGeom prst="rect">
            <a:avLst/>
          </a:prstGeom>
        </p:spPr>
        <p:txBody>
          <a:bodyPr/>
          <a:lstStyle/>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Raise awareness of all available </a:t>
            </a:r>
            <a:r>
              <a:rPr kumimoji="0" lang="en-US" sz="2000" b="1"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pitchFamily="-65" charset="-128"/>
              </a:rPr>
              <a:t>nowcast</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 &amp; forecast products/procedures</a:t>
            </a: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Capturing the best products and methods to meet specific needs (best practices)</a:t>
            </a: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Come to consensus on a uniform set of metrics (</a:t>
            </a:r>
            <a:r>
              <a:rPr kumimoji="0" lang="en-US" sz="2000" b="1"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pitchFamily="-65" charset="-128"/>
              </a:rPr>
              <a:t>e</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 </a:t>
            </a:r>
            <a:r>
              <a:rPr kumimoji="0" lang="en-US" sz="2000" b="1"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pitchFamily="-65" charset="-128"/>
              </a:rPr>
              <a:t>g</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 skill scores) to judge quality of forecasting</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a:t>
            </a:r>
            <a:r>
              <a:rPr lang="en-US" sz="2000" b="1" kern="0" dirty="0" smtClean="0">
                <a:ea typeface="ＭＳ Ｐゴシック" charset="-128"/>
                <a:cs typeface="ＭＳ Ｐゴシック" pitchFamily="-65" charset="-128"/>
              </a:rPr>
              <a:t>monitoring</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 </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techniques</a:t>
            </a:r>
            <a:endParaRPr kumimoji="0" lang="en-US" sz="2000" b="1" i="0" u="sng"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endParaRP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Come to consensus on the type and number of sensors needed for reliable space weather forecasts</a:t>
            </a: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Collect dispersed expertise </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into </a:t>
            </a:r>
            <a:r>
              <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rPr>
              <a:t>an easily accessible place</a:t>
            </a:r>
            <a:endPar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endParaRP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endParaRP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endParaRP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endParaRPr>
          </a:p>
          <a:p>
            <a:pPr marL="238125" marR="0" lvl="0" indent="-238125" algn="l" defTabSz="914400" rtl="0" eaLnBrk="1" fontAlgn="base" latinLnBrk="0" hangingPunct="1">
              <a:lnSpc>
                <a:spcPct val="10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pitchFamily="-65" charset="-128"/>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Current Problems: Climate Change &amp; Space Weather – critical Earth and Space Science areas</a:t>
            </a:r>
          </a:p>
          <a:p>
            <a:r>
              <a:rPr lang="en-US" dirty="0" smtClean="0"/>
              <a:t>Need more than data (through e.g. </a:t>
            </a:r>
            <a:r>
              <a:rPr lang="en-US" dirty="0" err="1" smtClean="0"/>
              <a:t>VxOs</a:t>
            </a:r>
            <a:r>
              <a:rPr lang="en-US" dirty="0" smtClean="0"/>
              <a:t>) to address problems</a:t>
            </a:r>
          </a:p>
          <a:p>
            <a:r>
              <a:rPr lang="en-US" dirty="0" smtClean="0"/>
              <a:t>Data must be translated into knowledge -&gt; “actionable” information for decision makers</a:t>
            </a:r>
          </a:p>
          <a:p>
            <a:r>
              <a:rPr lang="en-US" dirty="0" smtClean="0"/>
              <a:t>Elements of the solution: Data &amp; model access, Collaborative workspace, subject matter expertise, knowledge management, active subgroups</a:t>
            </a:r>
          </a:p>
          <a:p>
            <a:r>
              <a:rPr lang="en-US" dirty="0" smtClean="0"/>
              <a:t>=&gt; The Process can be efficiently aided through the establishment of Virtual Organizations</a:t>
            </a:r>
          </a:p>
          <a:p>
            <a:r>
              <a:rPr lang="en-US" dirty="0" smtClean="0"/>
              <a:t>APL work toward </a:t>
            </a:r>
            <a:r>
              <a:rPr lang="en-US" dirty="0" err="1" smtClean="0"/>
              <a:t>VOs</a:t>
            </a:r>
            <a:endParaRPr lang="en-US" dirty="0" smtClean="0"/>
          </a:p>
          <a:p>
            <a:endParaRPr lang="en-US" dirty="0" smtClean="0"/>
          </a:p>
          <a:p>
            <a:endParaRPr lang="en-US" dirty="0" smtClean="0"/>
          </a:p>
          <a:p>
            <a:r>
              <a:rPr lang="en-US" dirty="0" smtClean="0"/>
              <a:t>Note: In this talk </a:t>
            </a:r>
            <a:r>
              <a:rPr lang="en-US" dirty="0" err="1" smtClean="0"/>
              <a:t>VxO</a:t>
            </a:r>
            <a:r>
              <a:rPr lang="en-US" dirty="0" smtClean="0"/>
              <a:t> = Virtual “</a:t>
            </a:r>
            <a:r>
              <a:rPr lang="en-US" dirty="0" err="1" smtClean="0"/>
              <a:t>x</a:t>
            </a:r>
            <a:r>
              <a:rPr lang="en-US" dirty="0" smtClean="0"/>
              <a:t>” Observatory; VO = Virtual Organization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ea typeface="ＭＳ Ｐゴシック" charset="-128"/>
              </a:rPr>
              <a:t>Outreach Needs</a:t>
            </a:r>
          </a:p>
        </p:txBody>
      </p:sp>
      <p:sp>
        <p:nvSpPr>
          <p:cNvPr id="21507" name="Content Placeholder 2"/>
          <p:cNvSpPr>
            <a:spLocks noGrp="1"/>
          </p:cNvSpPr>
          <p:nvPr>
            <p:ph idx="1"/>
          </p:nvPr>
        </p:nvSpPr>
        <p:spPr/>
        <p:txBody>
          <a:bodyPr/>
          <a:lstStyle/>
          <a:p>
            <a:pPr eaLnBrk="1" hangingPunct="1"/>
            <a:r>
              <a:rPr lang="en-US" smtClean="0">
                <a:ea typeface="ＭＳ Ｐゴシック" charset="-128"/>
              </a:rPr>
              <a:t>Increase public awareness of modern society’s dependence on space and the need for space weather.</a:t>
            </a:r>
          </a:p>
          <a:p>
            <a:pPr eaLnBrk="1" hangingPunct="1"/>
            <a:r>
              <a:rPr lang="en-US" smtClean="0">
                <a:ea typeface="ＭＳ Ｐゴシック" charset="-128"/>
              </a:rPr>
              <a:t>Provide a forum for the public to learn more about space weather</a:t>
            </a:r>
          </a:p>
          <a:p>
            <a:pPr eaLnBrk="1" hangingPunct="1"/>
            <a:r>
              <a:rPr lang="en-US" smtClean="0">
                <a:ea typeface="ＭＳ Ｐゴシック" charset="-128"/>
              </a:rPr>
              <a:t>Educate public and policy makers about issues, events, and consequences of space weather and space weather information dissemination</a:t>
            </a:r>
          </a:p>
          <a:p>
            <a:pPr eaLnBrk="1" hangingPunct="1"/>
            <a:r>
              <a:rPr lang="en-US" smtClean="0">
                <a:ea typeface="ＭＳ Ｐゴシック" charset="-128"/>
              </a:rPr>
              <a:t>Provide a translation between the needs of users and the capabilities and methods of current and future space weather technologies – why should anyone change what they’re doing now?   </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4638" y="414338"/>
            <a:ext cx="8229600" cy="728662"/>
          </a:xfrm>
        </p:spPr>
        <p:txBody>
          <a:bodyPr/>
          <a:lstStyle/>
          <a:p>
            <a:pPr eaLnBrk="1" hangingPunct="1"/>
            <a:r>
              <a:rPr lang="en-US" dirty="0" smtClean="0">
                <a:ea typeface="ＭＳ Ｐゴシック" charset="-128"/>
              </a:rPr>
              <a:t>How to Address These Needs?</a:t>
            </a:r>
          </a:p>
        </p:txBody>
      </p:sp>
      <p:sp>
        <p:nvSpPr>
          <p:cNvPr id="22531" name="Content Placeholder 2"/>
          <p:cNvSpPr>
            <a:spLocks noGrp="1"/>
          </p:cNvSpPr>
          <p:nvPr>
            <p:ph idx="1"/>
          </p:nvPr>
        </p:nvSpPr>
        <p:spPr>
          <a:xfrm>
            <a:off x="301625" y="1219200"/>
            <a:ext cx="8215313" cy="5410200"/>
          </a:xfrm>
        </p:spPr>
        <p:txBody>
          <a:bodyPr/>
          <a:lstStyle/>
          <a:p>
            <a:pPr eaLnBrk="1" hangingPunct="1"/>
            <a:r>
              <a:rPr lang="en-US" dirty="0" smtClean="0">
                <a:ea typeface="ＭＳ Ｐゴシック" charset="-128"/>
              </a:rPr>
              <a:t>Follow the internet paradigm for knowledge management!</a:t>
            </a:r>
          </a:p>
          <a:p>
            <a:pPr eaLnBrk="1" hangingPunct="1"/>
            <a:r>
              <a:rPr lang="en-US" dirty="0" smtClean="0">
                <a:ea typeface="ＭＳ Ｐゴシック" charset="-128"/>
              </a:rPr>
              <a:t>Build a Virtual Organization :</a:t>
            </a:r>
          </a:p>
          <a:p>
            <a:pPr lvl="1" eaLnBrk="1" hangingPunct="1"/>
            <a:r>
              <a:rPr lang="en-US" dirty="0" smtClean="0">
                <a:ea typeface="ＭＳ Ｐゴシック" charset="-128"/>
              </a:rPr>
              <a:t>Establish an On-line Community of Users</a:t>
            </a:r>
          </a:p>
          <a:p>
            <a:pPr lvl="1" eaLnBrk="1" hangingPunct="1"/>
            <a:r>
              <a:rPr lang="en-US" dirty="0" smtClean="0">
                <a:ea typeface="ＭＳ Ｐゴシック" charset="-128"/>
              </a:rPr>
              <a:t>Provide on-line tools to foster information sharing:</a:t>
            </a:r>
          </a:p>
          <a:p>
            <a:pPr lvl="2" eaLnBrk="1" hangingPunct="1"/>
            <a:r>
              <a:rPr lang="en-US" dirty="0" smtClean="0">
                <a:ea typeface="ＭＳ Ｐゴシック" charset="-128"/>
              </a:rPr>
              <a:t>On-line forums</a:t>
            </a:r>
          </a:p>
          <a:p>
            <a:pPr lvl="2" eaLnBrk="1" hangingPunct="1"/>
            <a:r>
              <a:rPr lang="en-US" dirty="0" smtClean="0">
                <a:ea typeface="ＭＳ Ｐゴシック" charset="-128"/>
              </a:rPr>
              <a:t>Bulletin boards</a:t>
            </a:r>
          </a:p>
          <a:p>
            <a:pPr lvl="2" eaLnBrk="1" hangingPunct="1"/>
            <a:r>
              <a:rPr lang="en-US" dirty="0" smtClean="0">
                <a:ea typeface="ＭＳ Ｐゴシック" charset="-128"/>
              </a:rPr>
              <a:t>Focused tutorials</a:t>
            </a:r>
          </a:p>
          <a:p>
            <a:pPr lvl="2" eaLnBrk="1" hangingPunct="1"/>
            <a:r>
              <a:rPr lang="en-US" dirty="0" smtClean="0">
                <a:ea typeface="ＭＳ Ｐゴシック" charset="-128"/>
              </a:rPr>
              <a:t>Virtual meeting rooms</a:t>
            </a:r>
          </a:p>
          <a:p>
            <a:pPr lvl="2" eaLnBrk="1" hangingPunct="1"/>
            <a:r>
              <a:rPr lang="en-US" dirty="0" smtClean="0">
                <a:ea typeface="ＭＳ Ｐゴシック" charset="-128"/>
              </a:rPr>
              <a:t>On-demand data visualization</a:t>
            </a:r>
          </a:p>
          <a:p>
            <a:pPr lvl="2" eaLnBrk="1" hangingPunct="1"/>
            <a:r>
              <a:rPr lang="en-US" dirty="0" smtClean="0">
                <a:ea typeface="ＭＳ Ｐゴシック" charset="-128"/>
              </a:rPr>
              <a:t>Users ratings of products</a:t>
            </a:r>
          </a:p>
          <a:p>
            <a:pPr lvl="1" eaLnBrk="1" hangingPunct="1"/>
            <a:r>
              <a:rPr lang="en-US" dirty="0" smtClean="0">
                <a:ea typeface="ＭＳ Ｐゴシック" charset="-128"/>
              </a:rPr>
              <a:t>Moderator Tools to focus, summarize, and enable discussions</a:t>
            </a:r>
          </a:p>
          <a:p>
            <a:pPr lvl="1" eaLnBrk="1" hangingPunct="1"/>
            <a:r>
              <a:rPr lang="en-US" dirty="0" smtClean="0">
                <a:ea typeface="ＭＳ Ｐゴシック" charset="-128"/>
              </a:rPr>
              <a:t>Facilitate user communication about products and methods</a:t>
            </a:r>
          </a:p>
          <a:p>
            <a:pPr lvl="1" eaLnBrk="1" hangingPunct="1"/>
            <a:r>
              <a:rPr lang="en-US" dirty="0" smtClean="0">
                <a:ea typeface="ＭＳ Ｐゴシック" charset="-128"/>
              </a:rPr>
              <a:t>Become a portal for multiple data sources and models</a:t>
            </a:r>
          </a:p>
          <a:p>
            <a:pPr lvl="1" eaLnBrk="1" hangingPunct="1"/>
            <a:r>
              <a:rPr lang="en-US" dirty="0" smtClean="0">
                <a:ea typeface="ＭＳ Ｐゴシック" charset="-128"/>
              </a:rPr>
              <a:t>Build with the intention of growing rather than relying on a priori </a:t>
            </a:r>
            <a:r>
              <a:rPr lang="en-US" dirty="0" smtClean="0">
                <a:ea typeface="ＭＳ Ｐゴシック" charset="-128"/>
              </a:rPr>
              <a:t>definition</a:t>
            </a:r>
            <a:endParaRPr lang="en-US" dirty="0" smtClean="0">
              <a:ea typeface="ＭＳ Ｐゴシック" charset="-128"/>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2800" smtClean="0">
                <a:ea typeface="ＭＳ Ｐゴシック" charset="-128"/>
              </a:rPr>
              <a:t>A Variety of Internet Resources will be enlisted.</a:t>
            </a:r>
          </a:p>
        </p:txBody>
      </p:sp>
      <p:pic>
        <p:nvPicPr>
          <p:cNvPr id="23555" name="Picture 3" descr="SWIFTER_COMPONENTS.png"/>
          <p:cNvPicPr>
            <a:picLocks noChangeAspect="1"/>
          </p:cNvPicPr>
          <p:nvPr/>
        </p:nvPicPr>
        <p:blipFill>
          <a:blip r:embed="rId2">
            <a:lum bright="4000" contrast="32000"/>
          </a:blip>
          <a:srcRect/>
          <a:stretch>
            <a:fillRect/>
          </a:stretch>
        </p:blipFill>
        <p:spPr bwMode="auto">
          <a:xfrm>
            <a:off x="1905000" y="1568450"/>
            <a:ext cx="6926263" cy="4491038"/>
          </a:xfrm>
          <a:prstGeom prst="rect">
            <a:avLst/>
          </a:prstGeom>
          <a:noFill/>
          <a:ln w="9525">
            <a:noFill/>
            <a:miter lim="800000"/>
            <a:headEnd/>
            <a:tailEnd/>
          </a:ln>
        </p:spPr>
      </p:pic>
      <p:sp>
        <p:nvSpPr>
          <p:cNvPr id="23556" name="Content Placeholder 2"/>
          <p:cNvSpPr txBox="1">
            <a:spLocks/>
          </p:cNvSpPr>
          <p:nvPr/>
        </p:nvSpPr>
        <p:spPr bwMode="auto">
          <a:xfrm>
            <a:off x="0" y="1295400"/>
            <a:ext cx="2881313" cy="1295400"/>
          </a:xfrm>
          <a:prstGeom prst="rect">
            <a:avLst/>
          </a:prstGeom>
          <a:noFill/>
          <a:ln w="9525">
            <a:noFill/>
            <a:miter lim="800000"/>
            <a:headEnd/>
            <a:tailEnd/>
          </a:ln>
        </p:spPr>
        <p:txBody>
          <a:bodyPr lIns="0" tIns="0" rIns="0" bIns="0"/>
          <a:lstStyle/>
          <a:p>
            <a:pPr marL="238125" indent="-238125" defTabSz="914400">
              <a:spcBef>
                <a:spcPct val="20000"/>
              </a:spcBef>
              <a:buFont typeface="Wingdings" pitchFamily="-65" charset="2"/>
              <a:buChar char="§"/>
            </a:pPr>
            <a:r>
              <a:rPr lang="en-US" sz="2000" b="1"/>
              <a:t>Tools must be provided to foster cross disciplinary discussions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2"/>
          <p:cNvSpPr txBox="1">
            <a:spLocks noChangeArrowheads="1"/>
          </p:cNvSpPr>
          <p:nvPr/>
        </p:nvSpPr>
        <p:spPr>
          <a:xfrm>
            <a:off x="274638" y="414338"/>
            <a:ext cx="8229600" cy="9842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What is the need that our </a:t>
            </a:r>
            <a:r>
              <a:rPr kumimoji="0" lang="en-US" sz="3200" b="1" i="0" u="none" strike="noStrike" kern="0" cap="none" spc="0" normalizeH="0" baseline="0" noProof="0" dirty="0" err="1" smtClean="0">
                <a:ln>
                  <a:noFill/>
                </a:ln>
                <a:solidFill>
                  <a:schemeClr val="tx2"/>
                </a:solidFill>
                <a:effectLst/>
                <a:uLnTx/>
                <a:uFillTx/>
                <a:latin typeface="+mj-lt"/>
                <a:ea typeface="ＭＳ Ｐゴシック" pitchFamily="-65" charset="-128"/>
                <a:cs typeface="ＭＳ Ｐゴシック" pitchFamily="-65" charset="-128"/>
              </a:rPr>
              <a:t>VOrg</a:t>
            </a:r>
            <a:r>
              <a:rPr kumimoji="0" lang="en-US" sz="32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 fills?</a:t>
            </a:r>
            <a:endParaRPr kumimoji="0" lang="en-US" sz="3200" b="1"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
        <p:nvSpPr>
          <p:cNvPr id="9" name="Rectangle 3"/>
          <p:cNvSpPr txBox="1">
            <a:spLocks noChangeArrowheads="1"/>
          </p:cNvSpPr>
          <p:nvPr/>
        </p:nvSpPr>
        <p:spPr>
          <a:xfrm>
            <a:off x="304800" y="1828800"/>
            <a:ext cx="3657600" cy="4648200"/>
          </a:xfrm>
          <a:prstGeom prst="rect">
            <a:avLst/>
          </a:prstGeom>
        </p:spPr>
        <p:txBody>
          <a:bodyPr/>
          <a:lstStyle/>
          <a:p>
            <a:pPr marL="238125" marR="0" lvl="0" indent="-238125" algn="l" defTabSz="914400" rtl="0" eaLnBrk="0" fontAlgn="base" latinLnBrk="0" hangingPunct="0">
              <a:lnSpc>
                <a:spcPct val="8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Provides the glue to connect existing resources to create a Virtual Organization that connects users with knowledge and subject matter experts. </a:t>
            </a:r>
          </a:p>
          <a:p>
            <a:pPr marL="238125" marR="0" lvl="0" indent="-238125" algn="l" defTabSz="914400" rtl="0" eaLnBrk="0" fontAlgn="base" latinLnBrk="0" hangingPunct="0">
              <a:lnSpc>
                <a:spcPct val="8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Addresses needs that are unmet by current systems by integrating climate and weather models into a decision support framework.</a:t>
            </a:r>
          </a:p>
          <a:p>
            <a:pPr marL="238125" marR="0" lvl="0" indent="-238125" algn="l" defTabSz="914400" rtl="0" eaLnBrk="0" fontAlgn="base" latinLnBrk="0" hangingPunct="0">
              <a:lnSpc>
                <a:spcPct val="8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Users and analysts will be connected through GAIA &amp; SWIFTER.</a:t>
            </a:r>
          </a:p>
          <a:p>
            <a:pPr marL="238125" marR="0" lvl="0" indent="-238125" algn="l" defTabSz="914400" rtl="0" eaLnBrk="0" fontAlgn="base" latinLnBrk="0" hangingPunct="0">
              <a:lnSpc>
                <a:spcPct val="8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pic>
        <p:nvPicPr>
          <p:cNvPr id="10" name="Picture 4" descr="way forward"/>
          <p:cNvPicPr>
            <a:picLocks noChangeAspect="1" noChangeArrowheads="1"/>
          </p:cNvPicPr>
          <p:nvPr/>
        </p:nvPicPr>
        <p:blipFill>
          <a:blip r:embed="rId3" cstate="print"/>
          <a:srcRect/>
          <a:stretch>
            <a:fillRect/>
          </a:stretch>
        </p:blipFill>
        <p:spPr bwMode="auto">
          <a:xfrm>
            <a:off x="4191000" y="1676400"/>
            <a:ext cx="4581525" cy="4070350"/>
          </a:xfrm>
          <a:prstGeom prst="rect">
            <a:avLst/>
          </a:prstGeom>
          <a:noFill/>
          <a:ln w="9525">
            <a:noFill/>
            <a:miter lim="800000"/>
            <a:headEnd/>
            <a:tailEnd/>
          </a:ln>
        </p:spPr>
      </p:pic>
      <p:sp>
        <p:nvSpPr>
          <p:cNvPr id="11" name="Text Box 5"/>
          <p:cNvSpPr txBox="1">
            <a:spLocks noChangeArrowheads="1"/>
          </p:cNvSpPr>
          <p:nvPr/>
        </p:nvSpPr>
        <p:spPr bwMode="auto">
          <a:xfrm>
            <a:off x="4114800" y="5791200"/>
            <a:ext cx="5029200" cy="646331"/>
          </a:xfrm>
          <a:prstGeom prst="rect">
            <a:avLst/>
          </a:prstGeom>
          <a:noFill/>
          <a:ln w="9525">
            <a:noFill/>
            <a:miter lim="800000"/>
            <a:headEnd/>
            <a:tailEnd/>
          </a:ln>
          <a:effectLst/>
        </p:spPr>
        <p:txBody>
          <a:bodyPr wrap="square">
            <a:spAutoFit/>
          </a:bodyPr>
          <a:lstStyle/>
          <a:p>
            <a:r>
              <a:rPr lang="en-US" dirty="0"/>
              <a:t>A key technology need for our community is the establishment of a Virtual </a:t>
            </a:r>
            <a:r>
              <a:rPr lang="en-US" dirty="0" smtClean="0"/>
              <a:t>Organization</a:t>
            </a:r>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274638" y="304800"/>
            <a:ext cx="8229600" cy="9842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Earth Sciences Needs a “Systems Integrator”</a:t>
            </a:r>
            <a:endParaRPr kumimoji="0" lang="en-US" sz="3200" b="1"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
        <p:nvSpPr>
          <p:cNvPr id="3" name="Content Placeholder 2"/>
          <p:cNvSpPr txBox="1">
            <a:spLocks/>
          </p:cNvSpPr>
          <p:nvPr/>
        </p:nvSpPr>
        <p:spPr>
          <a:xfrm>
            <a:off x="304800" y="1371600"/>
            <a:ext cx="8229600" cy="4352925"/>
          </a:xfrm>
          <a:prstGeom prst="rect">
            <a:avLst/>
          </a:prstGeom>
        </p:spPr>
        <p:txBody>
          <a:bodyPr/>
          <a:lstStyle/>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GAIA is a generalized open architecture designed to support cross-cutting decision making</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Vision: “enabling decisions – getting the right information to the right people right in time”</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Access to global climate change data is a challenge for US government, non-government organizations, and researchers alike.</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Climate change and its impacts are no longer purely a “science” problem</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Data are distributed across many government organizations in a wide variety of formats</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Not all data are readily accessible to users because of formats</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Not all data are known to users who should have access</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Data may be available – but actionable knowledge may not</a:t>
            </a:r>
          </a:p>
          <a:p>
            <a:pPr marL="900113" marR="0" lvl="2" indent="-228600"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The data are “designed” to meet the needs of the particular science community that created that data set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228600" y="381000"/>
            <a:ext cx="8229600" cy="9842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GAIA – “One stop shopping for Earth Science Knowledge and Information”</a:t>
            </a:r>
            <a:endParaRPr kumimoji="0" lang="en-US" sz="3200" b="1"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
        <p:nvSpPr>
          <p:cNvPr id="3" name="Content Placeholder 2"/>
          <p:cNvSpPr txBox="1">
            <a:spLocks/>
          </p:cNvSpPr>
          <p:nvPr/>
        </p:nvSpPr>
        <p:spPr>
          <a:xfrm>
            <a:off x="319088" y="1676400"/>
            <a:ext cx="8520112" cy="4572000"/>
          </a:xfrm>
          <a:prstGeom prst="rect">
            <a:avLst/>
          </a:prstGeom>
        </p:spPr>
        <p:txBody>
          <a:bodyPr/>
          <a:lstStyle/>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In the following slides the functional requirements of GAIA are described.</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Analysts can be thought of as members of the basic and applied research community</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Users are government and NGO policy makers as well as members of the research community.</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GAIA enables the transition of models and information from research to operations.</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GAIA enables decision making.</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GAIA institutes 3 core elements:</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A data access function – GAIA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12" charset="-128"/>
              </a:rPr>
              <a:t>VxO</a:t>
            </a: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endParaRP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An interaction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12" charset="-128"/>
              </a:rPr>
              <a:t>e</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-connectivity facility –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12" charset="-128"/>
              </a:rPr>
              <a:t>e</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-GAIA</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12" charset="-128"/>
              </a:rPr>
              <a:t>An interactive visualization library – GAIA ACTION</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ea typeface="ＭＳ Ｐゴシック" pitchFamily="1" charset="-128"/>
              </a:rPr>
              <a:t>The GAIA </a:t>
            </a:r>
            <a:r>
              <a:rPr lang="en-US" dirty="0" err="1" smtClean="0">
                <a:ea typeface="ＭＳ Ｐゴシック" pitchFamily="1" charset="-128"/>
              </a:rPr>
              <a:t>VxO</a:t>
            </a:r>
            <a:r>
              <a:rPr lang="en-US" dirty="0" smtClean="0">
                <a:ea typeface="ＭＳ Ｐゴシック" pitchFamily="1" charset="-128"/>
              </a:rPr>
              <a:t> unites a variety of data types through a common interface. </a:t>
            </a:r>
          </a:p>
        </p:txBody>
      </p:sp>
      <p:sp>
        <p:nvSpPr>
          <p:cNvPr id="37891" name="Rectangle 3"/>
          <p:cNvSpPr>
            <a:spLocks noGrp="1" noChangeArrowheads="1"/>
          </p:cNvSpPr>
          <p:nvPr>
            <p:ph type="body" idx="1"/>
          </p:nvPr>
        </p:nvSpPr>
        <p:spPr>
          <a:xfrm>
            <a:off x="304800" y="1676400"/>
            <a:ext cx="8458200" cy="4648200"/>
          </a:xfrm>
        </p:spPr>
        <p:txBody>
          <a:bodyPr/>
          <a:lstStyle/>
          <a:p>
            <a:pPr>
              <a:lnSpc>
                <a:spcPct val="75000"/>
              </a:lnSpc>
            </a:pPr>
            <a:r>
              <a:rPr lang="en-US" sz="1600" dirty="0" smtClean="0">
                <a:ea typeface="ＭＳ Ｐゴシック" pitchFamily="1" charset="-128"/>
              </a:rPr>
              <a:t>The data are held remotely – not at the Virtual Observatory (</a:t>
            </a:r>
            <a:r>
              <a:rPr lang="en-US" sz="1600" dirty="0" err="1" smtClean="0">
                <a:ea typeface="ＭＳ Ｐゴシック" pitchFamily="1" charset="-128"/>
              </a:rPr>
              <a:t>VxO</a:t>
            </a:r>
            <a:r>
              <a:rPr lang="en-US" sz="1600" dirty="0" smtClean="0">
                <a:ea typeface="ＭＳ Ｐゴシック" pitchFamily="1" charset="-128"/>
              </a:rPr>
              <a:t>)</a:t>
            </a:r>
          </a:p>
          <a:p>
            <a:pPr lvl="1">
              <a:lnSpc>
                <a:spcPct val="75000"/>
              </a:lnSpc>
            </a:pPr>
            <a:r>
              <a:rPr lang="en-US" sz="1600" dirty="0" smtClean="0">
                <a:ea typeface="ＭＳ Ｐゴシック" pitchFamily="1" charset="-128"/>
              </a:rPr>
              <a:t>We build on existing efforts by others </a:t>
            </a:r>
          </a:p>
          <a:p>
            <a:pPr lvl="1">
              <a:lnSpc>
                <a:spcPct val="75000"/>
              </a:lnSpc>
            </a:pPr>
            <a:r>
              <a:rPr lang="en-US" sz="1600" dirty="0" smtClean="0">
                <a:ea typeface="ＭＳ Ｐゴシック" pitchFamily="1" charset="-128"/>
              </a:rPr>
              <a:t>What we provide is the glue to connect the user to the data</a:t>
            </a:r>
          </a:p>
          <a:p>
            <a:pPr lvl="1">
              <a:lnSpc>
                <a:spcPct val="75000"/>
              </a:lnSpc>
            </a:pPr>
            <a:r>
              <a:rPr lang="en-US" sz="1600" dirty="0" smtClean="0">
                <a:ea typeface="ＭＳ Ｐゴシック" pitchFamily="1" charset="-128"/>
              </a:rPr>
              <a:t>We provide the service that allows a novice or skilled user to locate data of interest.</a:t>
            </a:r>
          </a:p>
          <a:p>
            <a:pPr>
              <a:lnSpc>
                <a:spcPct val="75000"/>
              </a:lnSpc>
            </a:pPr>
            <a:r>
              <a:rPr lang="en-US" sz="1600" dirty="0" smtClean="0">
                <a:ea typeface="ＭＳ Ｐゴシック" pitchFamily="1" charset="-128"/>
              </a:rPr>
              <a:t>There are no Earth Sciences Virtual Observatories – because of this:</a:t>
            </a:r>
          </a:p>
          <a:p>
            <a:pPr lvl="1">
              <a:lnSpc>
                <a:spcPct val="75000"/>
              </a:lnSpc>
            </a:pPr>
            <a:r>
              <a:rPr lang="en-US" sz="1600" dirty="0" smtClean="0">
                <a:ea typeface="ＭＳ Ｐゴシック" pitchFamily="1" charset="-128"/>
              </a:rPr>
              <a:t>Every user has to discover the relevant data for themselves</a:t>
            </a:r>
          </a:p>
          <a:p>
            <a:pPr lvl="1">
              <a:lnSpc>
                <a:spcPct val="75000"/>
              </a:lnSpc>
            </a:pPr>
            <a:r>
              <a:rPr lang="en-US" sz="1600" dirty="0" smtClean="0">
                <a:ea typeface="ＭＳ Ｐゴシック" pitchFamily="1" charset="-128"/>
              </a:rPr>
              <a:t>Each user has to determine how to handle the data files</a:t>
            </a:r>
          </a:p>
          <a:p>
            <a:pPr lvl="1">
              <a:lnSpc>
                <a:spcPct val="75000"/>
              </a:lnSpc>
            </a:pPr>
            <a:r>
              <a:rPr lang="en-US" sz="1600" dirty="0" smtClean="0">
                <a:ea typeface="ＭＳ Ｐゴシック" pitchFamily="1" charset="-128"/>
              </a:rPr>
              <a:t>Each user has to develop procedures to open the data files</a:t>
            </a:r>
          </a:p>
          <a:p>
            <a:pPr lvl="1">
              <a:lnSpc>
                <a:spcPct val="75000"/>
              </a:lnSpc>
            </a:pPr>
            <a:r>
              <a:rPr lang="en-US" sz="1600" dirty="0" smtClean="0">
                <a:ea typeface="ＭＳ Ｐゴシック" pitchFamily="1" charset="-128"/>
              </a:rPr>
              <a:t>Each user has to determine how to visualize the data </a:t>
            </a:r>
          </a:p>
          <a:p>
            <a:pPr>
              <a:lnSpc>
                <a:spcPct val="75000"/>
              </a:lnSpc>
            </a:pPr>
            <a:r>
              <a:rPr lang="en-US" sz="1600" dirty="0" smtClean="0">
                <a:ea typeface="ＭＳ Ｐゴシック" pitchFamily="1" charset="-128"/>
              </a:rPr>
              <a:t>GAIA will a solution for a small, high value focus-area – food security with the test case being the Chesapeake Bay </a:t>
            </a:r>
          </a:p>
          <a:p>
            <a:pPr lvl="1">
              <a:lnSpc>
                <a:spcPct val="75000"/>
              </a:lnSpc>
            </a:pPr>
            <a:r>
              <a:rPr lang="en-US" sz="1600" dirty="0" smtClean="0">
                <a:ea typeface="ＭＳ Ｐゴシック" pitchFamily="1" charset="-128"/>
              </a:rPr>
              <a:t>GAIA will provide the means to access and preview data as well as to select and download data for local use</a:t>
            </a:r>
          </a:p>
          <a:p>
            <a:pPr lvl="1">
              <a:lnSpc>
                <a:spcPct val="75000"/>
              </a:lnSpc>
            </a:pPr>
            <a:r>
              <a:rPr lang="en-US" sz="1600" dirty="0" smtClean="0">
                <a:ea typeface="ＭＳ Ｐゴシック" pitchFamily="1" charset="-128"/>
              </a:rPr>
              <a:t>GAIA will enable comparisons between data and models</a:t>
            </a:r>
          </a:p>
          <a:p>
            <a:pPr>
              <a:lnSpc>
                <a:spcPct val="75000"/>
              </a:lnSpc>
            </a:pPr>
            <a:r>
              <a:rPr lang="en-US" sz="1600" dirty="0" smtClean="0">
                <a:ea typeface="ＭＳ Ｐゴシック" pitchFamily="1" charset="-128"/>
              </a:rPr>
              <a:t>GAIA will answer:</a:t>
            </a:r>
          </a:p>
          <a:p>
            <a:pPr lvl="1">
              <a:lnSpc>
                <a:spcPct val="75000"/>
              </a:lnSpc>
            </a:pPr>
            <a:r>
              <a:rPr lang="en-US" sz="1600" dirty="0" smtClean="0">
                <a:ea typeface="ＭＳ Ｐゴシック" pitchFamily="1" charset="-128"/>
              </a:rPr>
              <a:t>Where are the data?</a:t>
            </a:r>
          </a:p>
          <a:p>
            <a:pPr lvl="1">
              <a:lnSpc>
                <a:spcPct val="75000"/>
              </a:lnSpc>
            </a:pPr>
            <a:r>
              <a:rPr lang="en-US" sz="1600" dirty="0" smtClean="0">
                <a:ea typeface="ＭＳ Ｐゴシック" pitchFamily="1" charset="-128"/>
              </a:rPr>
              <a:t>How are they accessed?</a:t>
            </a:r>
          </a:p>
          <a:p>
            <a:pPr lvl="1">
              <a:lnSpc>
                <a:spcPct val="75000"/>
              </a:lnSpc>
            </a:pPr>
            <a:r>
              <a:rPr lang="en-US" sz="1600" dirty="0" smtClean="0">
                <a:ea typeface="ＭＳ Ｐゴシック" pitchFamily="1" charset="-128"/>
              </a:rPr>
              <a:t>What format are they in?</a:t>
            </a:r>
          </a:p>
          <a:p>
            <a:pPr lvl="1">
              <a:lnSpc>
                <a:spcPct val="75000"/>
              </a:lnSpc>
            </a:pPr>
            <a:r>
              <a:rPr lang="en-US" sz="1600" dirty="0" smtClean="0">
                <a:solidFill>
                  <a:srgbClr val="FF0000"/>
                </a:solidFill>
                <a:ea typeface="ＭＳ Ｐゴシック" pitchFamily="1" charset="-128"/>
              </a:rPr>
              <a:t>What do they mean?</a:t>
            </a:r>
          </a:p>
          <a:p>
            <a:pPr lvl="1">
              <a:lnSpc>
                <a:spcPct val="75000"/>
              </a:lnSpc>
            </a:pPr>
            <a:r>
              <a:rPr lang="en-US" sz="1600" dirty="0" smtClean="0">
                <a:solidFill>
                  <a:srgbClr val="FF0000"/>
                </a:solidFill>
                <a:ea typeface="ＭＳ Ｐゴシック" pitchFamily="1" charset="-128"/>
              </a:rPr>
              <a:t>How good are the data?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89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89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891">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891">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891">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891">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891">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891">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89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01625" y="428625"/>
            <a:ext cx="2365375" cy="6381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tx2"/>
                </a:solidFill>
                <a:effectLst/>
                <a:uLnTx/>
                <a:uFillTx/>
                <a:latin typeface="+mj-lt"/>
                <a:ea typeface="ＭＳ Ｐゴシック" pitchFamily="1" charset="-128"/>
                <a:cs typeface="ＭＳ Ｐゴシック" pitchFamily="-65" charset="-128"/>
              </a:rPr>
              <a:t>Data Access Across VxOs</a:t>
            </a:r>
          </a:p>
        </p:txBody>
      </p:sp>
      <p:sp>
        <p:nvSpPr>
          <p:cNvPr id="3" name="Cloud"/>
          <p:cNvSpPr>
            <a:spLocks noChangeAspect="1" noEditPoints="1" noChangeArrowheads="1"/>
          </p:cNvSpPr>
          <p:nvPr/>
        </p:nvSpPr>
        <p:spPr bwMode="auto">
          <a:xfrm>
            <a:off x="1981200" y="2895600"/>
            <a:ext cx="3886200" cy="21971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Geophysical </a:t>
            </a:r>
            <a:r>
              <a:rPr lang="en-US" dirty="0"/>
              <a:t>Data </a:t>
            </a:r>
            <a:r>
              <a:rPr lang="en-US" dirty="0" smtClean="0"/>
              <a:t>(topography, geology, land use, surface composition)</a:t>
            </a:r>
            <a:endParaRPr lang="en-US" dirty="0"/>
          </a:p>
        </p:txBody>
      </p:sp>
      <p:sp>
        <p:nvSpPr>
          <p:cNvPr id="4" name="Cloud"/>
          <p:cNvSpPr>
            <a:spLocks noChangeAspect="1" noEditPoints="1" noChangeArrowheads="1"/>
          </p:cNvSpPr>
          <p:nvPr/>
        </p:nvSpPr>
        <p:spPr bwMode="auto">
          <a:xfrm>
            <a:off x="4876800" y="3124200"/>
            <a:ext cx="3429000" cy="180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Model output and forecasts</a:t>
            </a:r>
            <a:endParaRPr lang="en-US" dirty="0"/>
          </a:p>
        </p:txBody>
      </p:sp>
      <p:sp>
        <p:nvSpPr>
          <p:cNvPr id="5" name="Cloud"/>
          <p:cNvSpPr>
            <a:spLocks noChangeAspect="1" noEditPoints="1" noChangeArrowheads="1"/>
          </p:cNvSpPr>
          <p:nvPr/>
        </p:nvSpPr>
        <p:spPr bwMode="auto">
          <a:xfrm>
            <a:off x="5257800" y="4343400"/>
            <a:ext cx="3886200" cy="20431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Experiment planning </a:t>
            </a:r>
            <a:r>
              <a:rPr lang="en-US" dirty="0"/>
              <a:t>tools and coincidence </a:t>
            </a:r>
            <a:r>
              <a:rPr lang="en-US" dirty="0" smtClean="0"/>
              <a:t>calculators for space and aircraft</a:t>
            </a:r>
            <a:endParaRPr lang="en-US" dirty="0"/>
          </a:p>
        </p:txBody>
      </p:sp>
      <p:sp>
        <p:nvSpPr>
          <p:cNvPr id="6" name="Cloud"/>
          <p:cNvSpPr>
            <a:spLocks noChangeAspect="1" noEditPoints="1" noChangeArrowheads="1"/>
          </p:cNvSpPr>
          <p:nvPr/>
        </p:nvSpPr>
        <p:spPr bwMode="auto">
          <a:xfrm>
            <a:off x="0" y="4419600"/>
            <a:ext cx="4572000" cy="20431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a:t>Sensor(s) data</a:t>
            </a:r>
          </a:p>
        </p:txBody>
      </p:sp>
      <p:sp>
        <p:nvSpPr>
          <p:cNvPr id="7" name="Cloud"/>
          <p:cNvSpPr>
            <a:spLocks noChangeAspect="1" noEditPoints="1" noChangeArrowheads="1"/>
          </p:cNvSpPr>
          <p:nvPr/>
        </p:nvSpPr>
        <p:spPr bwMode="auto">
          <a:xfrm>
            <a:off x="1524000" y="4662488"/>
            <a:ext cx="4572000" cy="20431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a:t>Sensor(s) information (incl. availability, location, band coverage, resolution, limiting </a:t>
            </a:r>
            <a:r>
              <a:rPr lang="en-US" dirty="0" smtClean="0"/>
              <a:t>sensitivity, accuracy)</a:t>
            </a:r>
            <a:endParaRPr lang="en-US" dirty="0"/>
          </a:p>
        </p:txBody>
      </p:sp>
      <p:sp>
        <p:nvSpPr>
          <p:cNvPr id="8" name="Rectangle 9"/>
          <p:cNvSpPr>
            <a:spLocks noChangeArrowheads="1"/>
          </p:cNvSpPr>
          <p:nvPr/>
        </p:nvSpPr>
        <p:spPr bwMode="auto">
          <a:xfrm>
            <a:off x="2971800" y="152400"/>
            <a:ext cx="1676400" cy="76200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Analyst</a:t>
            </a:r>
            <a:endParaRPr lang="en-US" dirty="0"/>
          </a:p>
        </p:txBody>
      </p:sp>
      <p:sp>
        <p:nvSpPr>
          <p:cNvPr id="9" name="Rectangle 11"/>
          <p:cNvSpPr>
            <a:spLocks noChangeArrowheads="1"/>
          </p:cNvSpPr>
          <p:nvPr/>
        </p:nvSpPr>
        <p:spPr bwMode="auto">
          <a:xfrm>
            <a:off x="2667000" y="1752600"/>
            <a:ext cx="2438400" cy="1295400"/>
          </a:xfrm>
          <a:prstGeom prst="rect">
            <a:avLst/>
          </a:prstGeom>
          <a:solidFill>
            <a:schemeClr val="accent1"/>
          </a:solidFill>
          <a:ln w="9525">
            <a:solidFill>
              <a:schemeClr val="tx1"/>
            </a:solidFill>
            <a:miter lim="800000"/>
            <a:headEnd/>
            <a:tailEnd/>
          </a:ln>
        </p:spPr>
        <p:txBody>
          <a:bodyPr wrap="none" anchor="ctr"/>
          <a:lstStyle/>
          <a:p>
            <a:pPr algn="ctr"/>
            <a:r>
              <a:rPr lang="en-US" dirty="0"/>
              <a:t>Virtual </a:t>
            </a:r>
            <a:r>
              <a:rPr lang="en-US" dirty="0" smtClean="0"/>
              <a:t>Observatory – </a:t>
            </a:r>
          </a:p>
          <a:p>
            <a:pPr algn="ctr"/>
            <a:r>
              <a:rPr lang="en-US" dirty="0" smtClean="0"/>
              <a:t>the glue that enables </a:t>
            </a:r>
          </a:p>
          <a:p>
            <a:pPr algn="ctr"/>
            <a:r>
              <a:rPr lang="en-US" dirty="0" smtClean="0"/>
              <a:t>connection to the data</a:t>
            </a:r>
            <a:endParaRPr lang="en-US" dirty="0"/>
          </a:p>
        </p:txBody>
      </p:sp>
      <p:sp>
        <p:nvSpPr>
          <p:cNvPr id="10" name="Cloud"/>
          <p:cNvSpPr>
            <a:spLocks noChangeAspect="1" noEditPoints="1" noChangeArrowheads="1"/>
          </p:cNvSpPr>
          <p:nvPr/>
        </p:nvSpPr>
        <p:spPr bwMode="auto">
          <a:xfrm>
            <a:off x="1676400" y="838200"/>
            <a:ext cx="4572000" cy="990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One stop shopping through a simple interface</a:t>
            </a:r>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274638" y="414338"/>
            <a:ext cx="8229600" cy="9842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tx2"/>
                </a:solidFill>
                <a:effectLst/>
                <a:uLnTx/>
                <a:uFillTx/>
                <a:latin typeface="+mj-lt"/>
                <a:ea typeface="ＭＳ Ｐゴシック" pitchFamily="1" charset="-128"/>
                <a:cs typeface="ＭＳ Ｐゴシック" pitchFamily="-65" charset="-128"/>
              </a:rPr>
              <a:t>Work flow – capturing the transformation of data into knowledge</a:t>
            </a:r>
            <a:endParaRPr kumimoji="0" lang="en-US" sz="3200" b="1" i="0" u="none" strike="noStrike" kern="0" cap="none" spc="0" normalizeH="0" baseline="0" noProof="0" dirty="0" smtClean="0">
              <a:ln>
                <a:noFill/>
              </a:ln>
              <a:solidFill>
                <a:schemeClr val="tx2"/>
              </a:solidFill>
              <a:effectLst/>
              <a:uLnTx/>
              <a:uFillTx/>
              <a:latin typeface="+mj-lt"/>
              <a:ea typeface="ＭＳ Ｐゴシック" pitchFamily="1" charset="-128"/>
              <a:cs typeface="ＭＳ Ｐゴシック" pitchFamily="-65" charset="-128"/>
            </a:endParaRPr>
          </a:p>
        </p:txBody>
      </p:sp>
      <p:sp>
        <p:nvSpPr>
          <p:cNvPr id="3" name="Content Placeholder 2"/>
          <p:cNvSpPr txBox="1">
            <a:spLocks/>
          </p:cNvSpPr>
          <p:nvPr/>
        </p:nvSpPr>
        <p:spPr>
          <a:xfrm>
            <a:off x="319088" y="1971675"/>
            <a:ext cx="8520112" cy="4352925"/>
          </a:xfrm>
          <a:prstGeom prst="rect">
            <a:avLst/>
          </a:prstGeom>
        </p:spPr>
        <p:txBody>
          <a:bodyPr/>
          <a:lstStyle/>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cs typeface="ＭＳ Ｐゴシック" pitchFamily="-65" charset="-128"/>
              </a:rPr>
              <a:t>Knowledge transfer as well as information content is the goal</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cs typeface="ＭＳ Ｐゴシック" pitchFamily="-65" charset="-128"/>
              </a:rPr>
              <a:t>Once a tool for producing a given data product has been created - how do you reproduce that?</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cs typeface="ＭＳ Ｐゴシック" pitchFamily="-65" charset="-128"/>
              </a:rPr>
              <a:t>“Workflow” means reproducing the process of achieving a given result:</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rPr>
              <a:t>What data were accessed?</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rPr>
              <a:t>What parameters were supplied?</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rPr>
              <a:t>How was the data processed?</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rPr>
              <a:t>Where are “golden data sets” produced with this flow?</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cs typeface="ＭＳ Ｐゴシック" pitchFamily="-65" charset="-128"/>
              </a:rPr>
              <a:t>A workflow can be passed on to a user </a:t>
            </a:r>
            <a:r>
              <a:rPr kumimoji="0" lang="en-US" sz="2000" b="1" i="0" u="none" strike="noStrike" kern="0" cap="none" spc="0" normalizeH="0" baseline="0" noProof="0" smtClean="0">
                <a:ln>
                  <a:noFill/>
                </a:ln>
                <a:solidFill>
                  <a:srgbClr val="FF0000"/>
                </a:solidFill>
                <a:effectLst/>
                <a:uLnTx/>
                <a:uFillTx/>
                <a:latin typeface="+mn-lt"/>
                <a:ea typeface="ＭＳ Ｐゴシック" pitchFamily="1" charset="-128"/>
                <a:cs typeface="ＭＳ Ｐゴシック" pitchFamily="-65" charset="-128"/>
              </a:rPr>
              <a:t>- RtoO</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rPr>
              <a:t>The user can then reproduce the processing of a highly skilled analyst.</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smtClean="0">
                <a:ln>
                  <a:noFill/>
                </a:ln>
                <a:solidFill>
                  <a:schemeClr val="tx1"/>
                </a:solidFill>
                <a:effectLst/>
                <a:uLnTx/>
                <a:uFillTx/>
                <a:latin typeface="+mn-lt"/>
                <a:ea typeface="ＭＳ Ｐゴシック" pitchFamily="1" charset="-128"/>
              </a:rPr>
              <a:t>The workflow can become an algorithm that supports a user directly.</a:t>
            </a: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274638" y="152400"/>
            <a:ext cx="8229600" cy="9842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GAIA/SWIFTER will leverage APL and IT community investments</a:t>
            </a:r>
            <a:endParaRPr kumimoji="0" lang="en-US" sz="3200" b="1"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
        <p:nvSpPr>
          <p:cNvPr id="3" name="Content Placeholder 2"/>
          <p:cNvSpPr txBox="1">
            <a:spLocks/>
          </p:cNvSpPr>
          <p:nvPr/>
        </p:nvSpPr>
        <p:spPr>
          <a:xfrm>
            <a:off x="304800" y="1285875"/>
            <a:ext cx="8520112" cy="4352925"/>
          </a:xfrm>
          <a:prstGeom prst="rect">
            <a:avLst/>
          </a:prstGeom>
        </p:spPr>
        <p:txBody>
          <a:bodyPr/>
          <a:lstStyle/>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APL has a rudimentary infrastructure that can be pieced together to support collaboration: (</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hlinkClick r:id="rId2"/>
              </a:rPr>
              <a:t>http://workshops.jhuapl.</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hlinkClick r:id="rId2"/>
              </a:rPr>
              <a:t>edu</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/s1/, </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wikis,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cs typeface="ＭＳ Ｐゴシック" pitchFamily="-65" charset="-128"/>
              </a:rPr>
              <a:t>sharepoint</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cs typeface="ＭＳ Ｐゴシック" pitchFamily="-65" charset="-128"/>
              </a:rPr>
              <a:t>meetingplace</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 etc.) but they are not integrated.  </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Collaborative platforms which provide the means to share information: </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rPr>
              <a:t>Hubzero</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rPr>
              <a:t>Drupal</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 and </a:t>
            </a: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rPr>
              <a:t>Blackbook</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cs typeface="ＭＳ Ｐゴシック" pitchFamily="-65" charset="-128"/>
              </a:rPr>
              <a:t>Blackbook</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 supports tiered, secure access to data</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For many users this will be an important factor in any collaborative environment</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Supported by US National Intelligence Office</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err="1" smtClean="0">
                <a:ln>
                  <a:noFill/>
                </a:ln>
                <a:solidFill>
                  <a:schemeClr val="tx1"/>
                </a:solidFill>
                <a:effectLst/>
                <a:uLnTx/>
                <a:uFillTx/>
                <a:latin typeface="+mn-lt"/>
                <a:ea typeface="ＭＳ Ｐゴシック" pitchFamily="1" charset="-128"/>
              </a:rPr>
              <a:t>Blackbook</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 wiki at </a:t>
            </a: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hlinkClick r:id="rId3"/>
              </a:rPr>
              <a:t>http://blackbook.jhuapl.edu</a:t>
            </a:r>
            <a:endPar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endParaRP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These applications support “work flow” extensions</a:t>
            </a:r>
          </a:p>
          <a:p>
            <a:pPr marL="407988" marR="0" lvl="1" indent="-16827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rPr>
              <a:t>Work flows are the means for capturing subject matter expert knowledge as a “process” that is repeatable and adaptable</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r>
              <a:rPr kumimoji="0" lang="en-US" sz="2000" b="1" i="0" u="none" strike="noStrike" kern="0" cap="none" spc="0" normalizeH="0" baseline="0" noProof="0" dirty="0" smtClean="0">
                <a:ln>
                  <a:noFill/>
                </a:ln>
                <a:solidFill>
                  <a:schemeClr val="tx1"/>
                </a:solidFill>
                <a:effectLst/>
                <a:uLnTx/>
                <a:uFillTx/>
                <a:latin typeface="+mn-lt"/>
                <a:ea typeface="ＭＳ Ｐゴシック" pitchFamily="1" charset="-128"/>
                <a:cs typeface="ＭＳ Ｐゴシック" pitchFamily="-65" charset="-128"/>
              </a:rPr>
              <a:t>The e-GAIA facility enables the users to close the loop with the analysts.</a:t>
            </a:r>
          </a:p>
          <a:p>
            <a:pPr marL="238125" marR="0" lvl="0" indent="-238125" algn="l" defTabSz="914400" rtl="0" eaLnBrk="0" fontAlgn="base" latinLnBrk="0" hangingPunct="0">
              <a:lnSpc>
                <a:spcPct val="100000"/>
              </a:lnSpc>
              <a:spcBef>
                <a:spcPct val="20000"/>
              </a:spcBef>
              <a:spcAft>
                <a:spcPct val="0"/>
              </a:spcAft>
              <a:buClrTx/>
              <a:buSzTx/>
              <a:buFont typeface="Wingdings" pitchFamily="-65" charset="2"/>
              <a:buChar char="§"/>
              <a:tabLst/>
              <a:defRPr/>
            </a:pPr>
            <a:endParaRPr kumimoji="0" lang="en-US" sz="2000" b="1"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The world is facing problems of a global scale that are very challenging:</a:t>
            </a:r>
          </a:p>
          <a:p>
            <a:pPr lvl="1"/>
            <a:r>
              <a:rPr lang="en-US" dirty="0" smtClean="0">
                <a:solidFill>
                  <a:srgbClr val="0000FF"/>
                </a:solidFill>
              </a:rPr>
              <a:t>Space Weather</a:t>
            </a:r>
            <a:r>
              <a:rPr lang="en-US" dirty="0" smtClean="0"/>
              <a:t> events can disrupt our increasingly high tech dependent society</a:t>
            </a:r>
          </a:p>
          <a:p>
            <a:pPr lvl="1"/>
            <a:r>
              <a:rPr lang="en-US" dirty="0" smtClean="0">
                <a:solidFill>
                  <a:srgbClr val="FF0000"/>
                </a:solidFill>
              </a:rPr>
              <a:t>Climate Change</a:t>
            </a:r>
            <a:r>
              <a:rPr lang="en-US" dirty="0" smtClean="0"/>
              <a:t> effects threaten lives, societies, and political stability</a:t>
            </a:r>
          </a:p>
          <a:p>
            <a:r>
              <a:rPr lang="en-US" dirty="0" smtClean="0"/>
              <a:t>These problems require coordinated action from a variety of agencies and institutions by people who are not experts in space weather or climate change.  </a:t>
            </a:r>
          </a:p>
          <a:p>
            <a:r>
              <a:rPr lang="en-US" dirty="0" smtClean="0"/>
              <a:t>A wealth of data and models exist that can be analyzed by experts to translate the data and model results into knowledge.</a:t>
            </a:r>
          </a:p>
          <a:p>
            <a:r>
              <a:rPr lang="en-US" dirty="0" smtClean="0"/>
              <a:t>Bringing together data and models through a unified interface is not enough; we must bring together the community: data providers, subject matter experts; scientists, policy analysts, etc. into a virtual organization to get the appropriate knowledge to the people who need it.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533400"/>
            <a:ext cx="8229600" cy="638175"/>
          </a:xfrm>
        </p:spPr>
        <p:txBody>
          <a:bodyPr/>
          <a:lstStyle/>
          <a:p>
            <a:pPr eaLnBrk="1" hangingPunct="1"/>
            <a:r>
              <a:rPr lang="en-US" sz="2800" smtClean="0">
                <a:ea typeface="ＭＳ Ｐゴシック" charset="-128"/>
              </a:rPr>
              <a:t>APL Well Positioned to be Home Institution for  Space Weather Virtual Organization (SWIFTER)</a:t>
            </a:r>
          </a:p>
        </p:txBody>
      </p:sp>
      <p:sp>
        <p:nvSpPr>
          <p:cNvPr id="24579" name="Content Placeholder 2"/>
          <p:cNvSpPr>
            <a:spLocks noGrp="1"/>
          </p:cNvSpPr>
          <p:nvPr>
            <p:ph idx="1"/>
          </p:nvPr>
        </p:nvSpPr>
        <p:spPr>
          <a:xfrm>
            <a:off x="319088" y="1371600"/>
            <a:ext cx="8215312" cy="4876800"/>
          </a:xfrm>
        </p:spPr>
        <p:txBody>
          <a:bodyPr/>
          <a:lstStyle/>
          <a:p>
            <a:pPr eaLnBrk="1" hangingPunct="1"/>
            <a:r>
              <a:rPr lang="en-US" smtClean="0">
                <a:ea typeface="ＭＳ Ｐゴシック" charset="-128"/>
              </a:rPr>
              <a:t>Space Weather data: build on VITMO </a:t>
            </a:r>
            <a:r>
              <a:rPr lang="en-US" u="sng" smtClean="0">
                <a:ea typeface="ＭＳ Ｐゴシック" charset="-128"/>
              </a:rPr>
              <a:t>(</a:t>
            </a:r>
            <a:r>
              <a:rPr lang="en-US" smtClean="0">
                <a:ea typeface="ＭＳ Ｐゴシック" charset="-128"/>
              </a:rPr>
              <a:t>Virtual Ionosphere Thermosphere Mesosphere Observatory), SuperMAG, and a variety of home grown Space Weather products and visualization tools to expand data access and usage </a:t>
            </a:r>
          </a:p>
          <a:p>
            <a:pPr eaLnBrk="1" hangingPunct="1"/>
            <a:r>
              <a:rPr lang="en-US" smtClean="0">
                <a:ea typeface="ＭＳ Ｐゴシック" charset="-128"/>
              </a:rPr>
              <a:t>APL already works with a variety of organizations (NASA, Military, Homeland Security, University (JHU), etc.</a:t>
            </a:r>
          </a:p>
          <a:p>
            <a:pPr eaLnBrk="1" hangingPunct="1"/>
            <a:r>
              <a:rPr lang="en-US" smtClean="0">
                <a:ea typeface="ＭＳ Ｐゴシック" charset="-128"/>
              </a:rPr>
              <a:t>Leverage Knowledge Management expertise with APL partner NASA/JPL</a:t>
            </a:r>
          </a:p>
          <a:p>
            <a:pPr eaLnBrk="1" hangingPunct="1"/>
            <a:r>
              <a:rPr lang="en-US" smtClean="0">
                <a:ea typeface="ＭＳ Ｐゴシック" charset="-128"/>
              </a:rPr>
              <a:t>Already provides virtual meeting facilities (used for CAWSES) </a:t>
            </a:r>
          </a:p>
          <a:p>
            <a:pPr eaLnBrk="1" hangingPunct="1"/>
            <a:r>
              <a:rPr lang="en-US" smtClean="0">
                <a:ea typeface="ＭＳ Ｐゴシック" charset="-128"/>
              </a:rPr>
              <a:t>APL has facilities for classified meetings to meet DoD needs</a:t>
            </a:r>
          </a:p>
          <a:p>
            <a:pPr eaLnBrk="1" hangingPunct="1"/>
            <a:r>
              <a:rPr lang="en-US" smtClean="0">
                <a:ea typeface="ＭＳ Ｐゴシック" charset="-128"/>
              </a:rPr>
              <a:t>APL has in-house space weather expertise in solar physics, magnetospheric dynamics, and aeronomy who are part of teams for ACE, TIMED, AMPERE, STEREO, RBSP and other well as other sensors UV imagers, in-situ particle detectors.</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4638" y="414338"/>
            <a:ext cx="8229600" cy="652462"/>
          </a:xfrm>
        </p:spPr>
        <p:txBody>
          <a:bodyPr/>
          <a:lstStyle/>
          <a:p>
            <a:pPr eaLnBrk="1" hangingPunct="1"/>
            <a:r>
              <a:rPr lang="en-US" dirty="0" smtClean="0">
                <a:ea typeface="ＭＳ Ｐゴシック" charset="-128"/>
              </a:rPr>
              <a:t>SWIFTER Summary</a:t>
            </a:r>
            <a:endParaRPr lang="en-US" dirty="0" smtClean="0">
              <a:ea typeface="ＭＳ Ｐゴシック" charset="-128"/>
            </a:endParaRPr>
          </a:p>
        </p:txBody>
      </p:sp>
      <p:sp>
        <p:nvSpPr>
          <p:cNvPr id="25603" name="Content Placeholder 2"/>
          <p:cNvSpPr>
            <a:spLocks noGrp="1"/>
          </p:cNvSpPr>
          <p:nvPr>
            <p:ph idx="1"/>
          </p:nvPr>
        </p:nvSpPr>
        <p:spPr>
          <a:xfrm>
            <a:off x="152400" y="1219200"/>
            <a:ext cx="2743200" cy="5181600"/>
          </a:xfrm>
        </p:spPr>
        <p:txBody>
          <a:bodyPr/>
          <a:lstStyle/>
          <a:p>
            <a:pPr eaLnBrk="1" hangingPunct="1"/>
            <a:r>
              <a:rPr lang="en-US" smtClean="0">
                <a:ea typeface="ＭＳ Ｐゴシック" charset="-128"/>
              </a:rPr>
              <a:t>Space Weather: common needs from disparate communities</a:t>
            </a:r>
          </a:p>
          <a:p>
            <a:pPr eaLnBrk="1" hangingPunct="1"/>
            <a:r>
              <a:rPr lang="en-US" smtClean="0">
                <a:ea typeface="ＭＳ Ｐゴシック" charset="-128"/>
              </a:rPr>
              <a:t>Progress can be facilitated with the creation of a Space Weather Virtual Organization (SWIFTER)</a:t>
            </a:r>
          </a:p>
          <a:p>
            <a:pPr eaLnBrk="1" hangingPunct="1"/>
            <a:r>
              <a:rPr lang="en-US" smtClean="0">
                <a:ea typeface="ＭＳ Ｐゴシック" charset="-128"/>
              </a:rPr>
              <a:t>Brings together a set of tools to access data, models, and on-line collaboration tools to enable rapid progress</a:t>
            </a:r>
          </a:p>
        </p:txBody>
      </p:sp>
      <p:pic>
        <p:nvPicPr>
          <p:cNvPr id="25604" name="Picture 3" descr="SWIFTER_Logo.png"/>
          <p:cNvPicPr>
            <a:picLocks noChangeAspect="1"/>
          </p:cNvPicPr>
          <p:nvPr/>
        </p:nvPicPr>
        <p:blipFill>
          <a:blip r:embed="rId2"/>
          <a:srcRect/>
          <a:stretch>
            <a:fillRect/>
          </a:stretch>
        </p:blipFill>
        <p:spPr bwMode="auto">
          <a:xfrm>
            <a:off x="2895600" y="1395413"/>
            <a:ext cx="6056313" cy="45275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APL can provide a unique approach to addressing Earth Science issues</a:t>
            </a:r>
            <a:endParaRPr lang="en-US" dirty="0"/>
          </a:p>
        </p:txBody>
      </p:sp>
      <p:sp>
        <p:nvSpPr>
          <p:cNvPr id="3" name="Content Placeholder 2"/>
          <p:cNvSpPr>
            <a:spLocks noGrp="1"/>
          </p:cNvSpPr>
          <p:nvPr>
            <p:ph idx="1"/>
          </p:nvPr>
        </p:nvSpPr>
        <p:spPr/>
        <p:txBody>
          <a:bodyPr/>
          <a:lstStyle/>
          <a:p>
            <a:r>
              <a:rPr lang="en-US" dirty="0" smtClean="0"/>
              <a:t>APL plays a key role as a technical resource for all US government agencies.</a:t>
            </a:r>
          </a:p>
          <a:p>
            <a:r>
              <a:rPr lang="en-US" dirty="0" smtClean="0"/>
              <a:t>APL has the vision to support the assessment of climate and weather impacts on issues of importance to the US and its interests</a:t>
            </a:r>
          </a:p>
          <a:p>
            <a:r>
              <a:rPr lang="en-US" dirty="0" smtClean="0"/>
              <a:t>Climate has impacts across the spectrum from the economy to defense and international and national issues.</a:t>
            </a:r>
          </a:p>
          <a:p>
            <a:r>
              <a:rPr lang="en-US" dirty="0" smtClean="0"/>
              <a:t>The problem is that the approaches, to date, to climate impacts have been fragmented even within a given agency.</a:t>
            </a:r>
          </a:p>
          <a:p>
            <a:r>
              <a:rPr lang="en-US" dirty="0" smtClean="0"/>
              <a:t>GAIA will demonstrate a </a:t>
            </a:r>
            <a:r>
              <a:rPr lang="en-US" dirty="0" err="1" smtClean="0"/>
              <a:t>generalizable</a:t>
            </a:r>
            <a:r>
              <a:rPr lang="en-US" dirty="0" smtClean="0"/>
              <a:t> approach to transforming data into knowledge</a:t>
            </a:r>
          </a:p>
          <a:p>
            <a:r>
              <a:rPr lang="en-US" dirty="0" smtClean="0"/>
              <a:t>GAIA will do this by picking a well defined test case and delineating an architecture that will address Earth Science issues within that test case.</a:t>
            </a:r>
          </a:p>
          <a:p>
            <a:pPr lvl="1"/>
            <a:r>
              <a:rPr lang="en-US" dirty="0" smtClean="0"/>
              <a:t>The environment defined by GAIA can be applied to other problems.</a:t>
            </a:r>
            <a:endParaRPr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GAIA – enabling decisions through information access</a:t>
            </a:r>
            <a:endParaRPr lang="en-US" dirty="0"/>
          </a:p>
        </p:txBody>
      </p:sp>
      <p:sp>
        <p:nvSpPr>
          <p:cNvPr id="3" name="Content Placeholder 2"/>
          <p:cNvSpPr>
            <a:spLocks noGrp="1"/>
          </p:cNvSpPr>
          <p:nvPr>
            <p:ph idx="1"/>
          </p:nvPr>
        </p:nvSpPr>
        <p:spPr>
          <a:xfrm>
            <a:off x="304800" y="1676400"/>
            <a:ext cx="8520112" cy="4352925"/>
          </a:xfrm>
        </p:spPr>
        <p:txBody>
          <a:bodyPr/>
          <a:lstStyle/>
          <a:p>
            <a:r>
              <a:rPr lang="en-US" dirty="0" smtClean="0"/>
              <a:t>GAIA is a generalized open architecture to support cross-cutting decision making</a:t>
            </a:r>
          </a:p>
          <a:p>
            <a:pPr lvl="1"/>
            <a:r>
              <a:rPr lang="en-US" dirty="0" smtClean="0"/>
              <a:t>Vision: “enabling decisions – getting the right information to the right people right in time”</a:t>
            </a:r>
          </a:p>
          <a:p>
            <a:r>
              <a:rPr lang="en-US" dirty="0" smtClean="0"/>
              <a:t>Access to global climate change data is a challenge for US government, non-government organizations, and researchers alike.</a:t>
            </a:r>
          </a:p>
          <a:p>
            <a:pPr lvl="1"/>
            <a:r>
              <a:rPr lang="en-US" dirty="0" smtClean="0"/>
              <a:t>Data are distributed across many government organizations in a wide variety of formats</a:t>
            </a:r>
          </a:p>
          <a:p>
            <a:pPr lvl="1"/>
            <a:r>
              <a:rPr lang="en-US" dirty="0" smtClean="0"/>
              <a:t>Not all data are readily accessible</a:t>
            </a:r>
          </a:p>
          <a:p>
            <a:pPr lvl="1"/>
            <a:r>
              <a:rPr lang="en-US" dirty="0" smtClean="0"/>
              <a:t>Not all data are know to users who should have access</a:t>
            </a:r>
          </a:p>
          <a:p>
            <a:pPr lvl="1"/>
            <a:r>
              <a:rPr lang="en-US" dirty="0" smtClean="0"/>
              <a:t>Data may be available – but actionable knowledge may not</a:t>
            </a:r>
          </a:p>
          <a:p>
            <a:r>
              <a:rPr lang="en-US" dirty="0" smtClean="0"/>
              <a:t>GAIA will address a “test case” – food security that addresses needs across APL stakeholders and ties in other areas in JHU</a:t>
            </a:r>
          </a:p>
          <a:p>
            <a:pPr lvl="1"/>
            <a:r>
              <a:rPr lang="en-US" dirty="0" smtClean="0"/>
              <a:t>School of Public Health; The Paul H. </a:t>
            </a:r>
            <a:r>
              <a:rPr lang="en-US" dirty="0" err="1" smtClean="0"/>
              <a:t>Nitze</a:t>
            </a:r>
            <a:r>
              <a:rPr lang="en-US" dirty="0" smtClean="0"/>
              <a:t> School of Advanced International Studies; Carey Business School</a:t>
            </a:r>
          </a:p>
          <a:p>
            <a:pPr lvl="1"/>
            <a:r>
              <a:rPr lang="en-US" dirty="0" smtClean="0"/>
              <a:t>All APL Business Areas are touched by the test case.</a:t>
            </a:r>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 Couples Climate, Weather and Human Activity</a:t>
            </a:r>
            <a:endParaRPr lang="en-US" dirty="0"/>
          </a:p>
        </p:txBody>
      </p:sp>
      <p:sp>
        <p:nvSpPr>
          <p:cNvPr id="3" name="Content Placeholder 2"/>
          <p:cNvSpPr>
            <a:spLocks noGrp="1"/>
          </p:cNvSpPr>
          <p:nvPr>
            <p:ph idx="1"/>
          </p:nvPr>
        </p:nvSpPr>
        <p:spPr>
          <a:xfrm>
            <a:off x="319088" y="1971675"/>
            <a:ext cx="1662112" cy="4352925"/>
          </a:xfrm>
        </p:spPr>
        <p:txBody>
          <a:bodyPr/>
          <a:lstStyle/>
          <a:p>
            <a:r>
              <a:rPr lang="en-US" sz="1600" dirty="0" smtClean="0"/>
              <a:t>There is a large modeling community that is decoupled from policy makers.</a:t>
            </a:r>
          </a:p>
          <a:p>
            <a:r>
              <a:rPr lang="en-US" sz="1600" dirty="0" smtClean="0"/>
              <a:t>The models don’t speak to the public.</a:t>
            </a:r>
          </a:p>
          <a:p>
            <a:pPr lvl="1"/>
            <a:r>
              <a:rPr lang="en-US" sz="1600" dirty="0" smtClean="0"/>
              <a:t>What does increased dissolved NH4 mean to a fisherman?</a:t>
            </a:r>
            <a:endParaRPr lang="en-US" sz="1600" dirty="0"/>
          </a:p>
        </p:txBody>
      </p:sp>
      <p:pic>
        <p:nvPicPr>
          <p:cNvPr id="55298" name="Picture 2" descr="http://science06.files.wordpress.com/2007/07/biogeocycle.jpg"/>
          <p:cNvPicPr>
            <a:picLocks noChangeAspect="1" noChangeArrowheads="1"/>
          </p:cNvPicPr>
          <p:nvPr/>
        </p:nvPicPr>
        <p:blipFill>
          <a:blip r:embed="rId3" cstate="print"/>
          <a:srcRect/>
          <a:stretch>
            <a:fillRect/>
          </a:stretch>
        </p:blipFill>
        <p:spPr bwMode="auto">
          <a:xfrm>
            <a:off x="1905000" y="1905000"/>
            <a:ext cx="6667500" cy="4524375"/>
          </a:xfrm>
          <a:prstGeom prst="rect">
            <a:avLst/>
          </a:prstGeom>
          <a:noFill/>
        </p:spPr>
      </p:pic>
    </p:spTree>
  </p:cSld>
  <p:clrMapOvr>
    <a:masterClrMapping/>
  </p:clrMapOvr>
  <p:transition spd="med"/>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may be concerned with short to long term timescale effects and responses</a:t>
            </a:r>
            <a:endParaRPr lang="en-US" dirty="0"/>
          </a:p>
        </p:txBody>
      </p:sp>
      <p:sp>
        <p:nvSpPr>
          <p:cNvPr id="3" name="Content Placeholder 2"/>
          <p:cNvSpPr>
            <a:spLocks noGrp="1"/>
          </p:cNvSpPr>
          <p:nvPr>
            <p:ph idx="1"/>
          </p:nvPr>
        </p:nvSpPr>
        <p:spPr>
          <a:xfrm>
            <a:off x="319088" y="1971675"/>
            <a:ext cx="2424112" cy="4352925"/>
          </a:xfrm>
        </p:spPr>
        <p:txBody>
          <a:bodyPr/>
          <a:lstStyle/>
          <a:p>
            <a:r>
              <a:rPr lang="en-US" dirty="0" smtClean="0"/>
              <a:t>Planners (urban, county, road, waste water) intersect with commercial users and government agencies.</a:t>
            </a:r>
          </a:p>
          <a:p>
            <a:r>
              <a:rPr lang="en-US" dirty="0" smtClean="0"/>
              <a:t>Complexity can obscure the inter-relationships between the various communities making informed decisions difficult.</a:t>
            </a:r>
          </a:p>
          <a:p>
            <a:endParaRPr lang="en-US" dirty="0"/>
          </a:p>
        </p:txBody>
      </p:sp>
      <p:pic>
        <p:nvPicPr>
          <p:cNvPr id="84994" name="Picture 2" descr="http://md.water.usgs.gov/publications/fs-150-99/html/figure2_big.gif"/>
          <p:cNvPicPr>
            <a:picLocks noChangeAspect="1" noChangeArrowheads="1"/>
          </p:cNvPicPr>
          <p:nvPr/>
        </p:nvPicPr>
        <p:blipFill>
          <a:blip r:embed="rId3" cstate="print"/>
          <a:srcRect/>
          <a:stretch>
            <a:fillRect/>
          </a:stretch>
        </p:blipFill>
        <p:spPr bwMode="auto">
          <a:xfrm>
            <a:off x="3124200" y="1981200"/>
            <a:ext cx="5591175" cy="4315182"/>
          </a:xfrm>
          <a:prstGeom prst="rect">
            <a:avLst/>
          </a:prstGeom>
          <a:noFill/>
        </p:spPr>
      </p:pic>
    </p:spTree>
  </p:cSld>
  <p:clrMapOvr>
    <a:masterClrMapping/>
  </p:clrMapOvr>
  <p:transition spd="med"/>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issues illustrate some of the concerns</a:t>
            </a:r>
            <a:endParaRPr lang="en-US" dirty="0"/>
          </a:p>
        </p:txBody>
      </p:sp>
      <p:sp>
        <p:nvSpPr>
          <p:cNvPr id="3" name="Content Placeholder 2"/>
          <p:cNvSpPr>
            <a:spLocks noGrp="1"/>
          </p:cNvSpPr>
          <p:nvPr>
            <p:ph idx="1"/>
          </p:nvPr>
        </p:nvSpPr>
        <p:spPr>
          <a:xfrm>
            <a:off x="304800" y="1752600"/>
            <a:ext cx="8520112" cy="4352925"/>
          </a:xfrm>
        </p:spPr>
        <p:txBody>
          <a:bodyPr/>
          <a:lstStyle/>
          <a:p>
            <a:r>
              <a:rPr lang="en-US" b="0" dirty="0" smtClean="0"/>
              <a:t>Groundwater contributes more than half (54 percent) of the total annual flow of streams in the Chesapeake Bay watershed.</a:t>
            </a:r>
          </a:p>
          <a:p>
            <a:r>
              <a:rPr lang="en-US" b="0" dirty="0" smtClean="0"/>
              <a:t>The Groundwater nitrate load contributes about half (48 percent) of the total annual nitrogen load of streams entering the Bay.</a:t>
            </a:r>
          </a:p>
          <a:p>
            <a:r>
              <a:rPr lang="en-US" b="0" dirty="0" smtClean="0"/>
              <a:t>The apparent ages (residence times) of water collected from springs range from modern (0-4 years) to more than 50 years, with 75 percent of the ages less than 10 years.</a:t>
            </a:r>
          </a:p>
          <a:p>
            <a:r>
              <a:rPr lang="en-US" b="0" dirty="0" smtClean="0"/>
              <a:t>The discharge, nitrate load, and residence time of Groundwater vary in the watershed due to differences in combinations of rock type and physiographic province (known as </a:t>
            </a:r>
            <a:r>
              <a:rPr lang="en-US" b="0" dirty="0" err="1" smtClean="0"/>
              <a:t>hydrogeomorphic</a:t>
            </a:r>
            <a:r>
              <a:rPr lang="en-US" b="0" dirty="0" smtClean="0"/>
              <a:t> regions), and land use.</a:t>
            </a:r>
          </a:p>
          <a:p>
            <a:r>
              <a:rPr lang="en-US" b="0" dirty="0" smtClean="0"/>
              <a:t>Quantifying the discharge, nitrate load, and residence time of Groundwater in the Chesapeake Bay watershed assists in developing an understanding of the movement of nutrients from their sources to streams, and in determining the "lag time" between the implementation of management actions and distinguishable improvement in surface-water quality.</a:t>
            </a:r>
          </a:p>
          <a:p>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There is no predictive capability and little ability to overlay information</a:t>
            </a:r>
            <a:endParaRPr lang="en-US" sz="2800" dirty="0"/>
          </a:p>
        </p:txBody>
      </p:sp>
      <p:sp>
        <p:nvSpPr>
          <p:cNvPr id="3" name="Content Placeholder 2"/>
          <p:cNvSpPr>
            <a:spLocks noGrp="1"/>
          </p:cNvSpPr>
          <p:nvPr>
            <p:ph idx="1"/>
          </p:nvPr>
        </p:nvSpPr>
        <p:spPr>
          <a:xfrm>
            <a:off x="152400" y="1676400"/>
            <a:ext cx="4648200" cy="5029200"/>
          </a:xfrm>
        </p:spPr>
        <p:txBody>
          <a:bodyPr/>
          <a:lstStyle/>
          <a:p>
            <a:r>
              <a:rPr lang="en-US" sz="1800" dirty="0" smtClean="0"/>
              <a:t>Because data collection efforts are fragmented it is hard to both visualize the data and access the data in a timely fashion.</a:t>
            </a:r>
          </a:p>
          <a:p>
            <a:pPr lvl="1"/>
            <a:r>
              <a:rPr lang="en-US" sz="1800" dirty="0" smtClean="0"/>
              <a:t>Fixed data products are the only ones available</a:t>
            </a:r>
          </a:p>
          <a:p>
            <a:pPr lvl="1"/>
            <a:r>
              <a:rPr lang="en-US" sz="1800" dirty="0" smtClean="0"/>
              <a:t>May not meet the users real needs</a:t>
            </a:r>
          </a:p>
          <a:p>
            <a:r>
              <a:rPr lang="en-US" sz="1800" dirty="0" smtClean="0"/>
              <a:t>No capability to couple different types of data (weather, topography, land use, development).</a:t>
            </a:r>
          </a:p>
          <a:p>
            <a:r>
              <a:rPr lang="en-US" sz="1800" dirty="0" smtClean="0"/>
              <a:t>No ability to test scenarios</a:t>
            </a:r>
          </a:p>
          <a:p>
            <a:pPr lvl="1"/>
            <a:r>
              <a:rPr lang="en-US" sz="1800" dirty="0" smtClean="0"/>
              <a:t>For example: What is the effect on turbidity of the bay at a particular location after a particular amount of rainfall over a specific area?</a:t>
            </a:r>
          </a:p>
          <a:p>
            <a:r>
              <a:rPr lang="en-US" sz="1800" dirty="0" smtClean="0"/>
              <a:t>GAIA is intended to bring together different existing pieces and provide the glue to put the puzzle together.</a:t>
            </a:r>
          </a:p>
        </p:txBody>
      </p:sp>
      <p:pic>
        <p:nvPicPr>
          <p:cNvPr id="86018" name="Picture 2"/>
          <p:cNvPicPr>
            <a:picLocks noChangeAspect="1" noChangeArrowheads="1"/>
          </p:cNvPicPr>
          <p:nvPr/>
        </p:nvPicPr>
        <p:blipFill>
          <a:blip r:embed="rId3" cstate="print"/>
          <a:srcRect/>
          <a:stretch>
            <a:fillRect/>
          </a:stretch>
        </p:blipFill>
        <p:spPr bwMode="auto">
          <a:xfrm>
            <a:off x="5181600" y="1600200"/>
            <a:ext cx="3739861" cy="4800600"/>
          </a:xfrm>
          <a:prstGeom prst="rect">
            <a:avLst/>
          </a:prstGeom>
          <a:noFill/>
          <a:ln w="9525">
            <a:noFill/>
            <a:miter lim="800000"/>
            <a:headEnd/>
            <a:tailEnd/>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GAIA – “One stop shopping for Earth Science Knowledge and Information”</a:t>
            </a:r>
            <a:endParaRPr lang="en-US" dirty="0"/>
          </a:p>
        </p:txBody>
      </p:sp>
      <p:sp>
        <p:nvSpPr>
          <p:cNvPr id="3" name="Content Placeholder 2"/>
          <p:cNvSpPr>
            <a:spLocks noGrp="1"/>
          </p:cNvSpPr>
          <p:nvPr>
            <p:ph idx="1"/>
          </p:nvPr>
        </p:nvSpPr>
        <p:spPr/>
        <p:txBody>
          <a:bodyPr/>
          <a:lstStyle/>
          <a:p>
            <a:r>
              <a:rPr lang="en-US" dirty="0" smtClean="0"/>
              <a:t>In the following slides the functional requirements of GAIA are described.</a:t>
            </a:r>
          </a:p>
          <a:p>
            <a:r>
              <a:rPr lang="en-US" dirty="0" smtClean="0"/>
              <a:t>Analysts can be thought of as members of the basic and applied research community</a:t>
            </a:r>
          </a:p>
          <a:p>
            <a:r>
              <a:rPr lang="en-US" dirty="0" smtClean="0"/>
              <a:t>Users are government and NGO policy makers as well as members of the research community.</a:t>
            </a:r>
          </a:p>
          <a:p>
            <a:r>
              <a:rPr lang="en-US" dirty="0" smtClean="0"/>
              <a:t>GAIA enables the transition of models and information from research to operations.</a:t>
            </a:r>
          </a:p>
          <a:p>
            <a:r>
              <a:rPr lang="en-US" dirty="0" smtClean="0"/>
              <a:t>GAIA enables decision making.</a:t>
            </a:r>
          </a:p>
          <a:p>
            <a:r>
              <a:rPr lang="en-US" dirty="0" smtClean="0"/>
              <a:t>GAIA institutes 3 core elements:</a:t>
            </a:r>
          </a:p>
          <a:p>
            <a:pPr lvl="1"/>
            <a:r>
              <a:rPr lang="en-US" dirty="0" smtClean="0"/>
              <a:t>A data access function – GAIA </a:t>
            </a:r>
            <a:r>
              <a:rPr lang="en-US" dirty="0" err="1" smtClean="0"/>
              <a:t>VxO</a:t>
            </a:r>
            <a:endParaRPr lang="en-US" dirty="0" smtClean="0"/>
          </a:p>
          <a:p>
            <a:pPr lvl="1"/>
            <a:r>
              <a:rPr lang="en-US" dirty="0" smtClean="0"/>
              <a:t>An interaction e-conferencing facility – e-GAIA</a:t>
            </a:r>
          </a:p>
          <a:p>
            <a:pPr lvl="1"/>
            <a:r>
              <a:rPr lang="en-US" dirty="0" smtClean="0"/>
              <a:t>An interactive visualization library – GAIA ACTION</a:t>
            </a:r>
          </a:p>
          <a:p>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09600"/>
            <a:ext cx="8229600" cy="638175"/>
          </a:xfrm>
        </p:spPr>
        <p:txBody>
          <a:bodyPr/>
          <a:lstStyle/>
          <a:p>
            <a:r>
              <a:rPr lang="en-US" sz="2400" dirty="0" smtClean="0">
                <a:ea typeface="ＭＳ Ｐゴシック" pitchFamily="1" charset="-128"/>
              </a:rPr>
              <a:t>In the following figures the individual functions and responsibilities of the GAIA community members are described.</a:t>
            </a:r>
          </a:p>
        </p:txBody>
      </p:sp>
      <p:sp>
        <p:nvSpPr>
          <p:cNvPr id="6" name="Rectangle 5"/>
          <p:cNvSpPr/>
          <p:nvPr/>
        </p:nvSpPr>
        <p:spPr bwMode="auto">
          <a:xfrm>
            <a:off x="6096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smtClean="0">
                <a:solidFill>
                  <a:schemeClr val="accent3"/>
                </a:solidFill>
              </a:rPr>
              <a:t>Results</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1277"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0" name="TextBox 9"/>
          <p:cNvSpPr txBox="1"/>
          <p:nvPr/>
        </p:nvSpPr>
        <p:spPr>
          <a:xfrm>
            <a:off x="1295400" y="4419600"/>
            <a:ext cx="5105400" cy="1477328"/>
          </a:xfrm>
          <a:prstGeom prst="rect">
            <a:avLst/>
          </a:prstGeom>
          <a:solidFill>
            <a:schemeClr val="bg1"/>
          </a:solidFill>
        </p:spPr>
        <p:txBody>
          <a:bodyPr wrap="square" rtlCol="0">
            <a:spAutoFit/>
          </a:bodyPr>
          <a:lstStyle/>
          <a:p>
            <a:r>
              <a:rPr lang="en-US" dirty="0" smtClean="0"/>
              <a:t>The principal function of the scientific community is to take in data and produce a result.</a:t>
            </a:r>
          </a:p>
          <a:p>
            <a:r>
              <a:rPr lang="en-US" dirty="0" smtClean="0"/>
              <a:t>This result may be a publication.</a:t>
            </a:r>
          </a:p>
          <a:p>
            <a:r>
              <a:rPr lang="en-US" dirty="0" smtClean="0"/>
              <a:t>Often these results are not readily accessible or understood by policy/decision makers.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Oval 18"/>
          <p:cNvSpPr/>
          <p:nvPr/>
        </p:nvSpPr>
        <p:spPr>
          <a:xfrm>
            <a:off x="838200" y="5257800"/>
            <a:ext cx="1905000" cy="1112838"/>
          </a:xfrm>
          <a:prstGeom prst="ellipse">
            <a:avLst/>
          </a:prstGeom>
          <a:solidFill>
            <a:srgbClr val="DEFED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Scientific research</a:t>
            </a:r>
            <a:endParaRPr lang="en-US" dirty="0">
              <a:solidFill>
                <a:schemeClr val="tx1"/>
              </a:solidFill>
            </a:endParaRPr>
          </a:p>
        </p:txBody>
      </p:sp>
      <p:sp>
        <p:nvSpPr>
          <p:cNvPr id="21" name="Oval 20"/>
          <p:cNvSpPr/>
          <p:nvPr/>
        </p:nvSpPr>
        <p:spPr>
          <a:xfrm>
            <a:off x="7086600" y="3094038"/>
            <a:ext cx="1905000" cy="1112838"/>
          </a:xfrm>
          <a:prstGeom prst="ellipse">
            <a:avLst/>
          </a:prstGeom>
          <a:solidFill>
            <a:srgbClr val="FBE2A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Homeland Security</a:t>
            </a:r>
            <a:endParaRPr lang="en-US" dirty="0">
              <a:solidFill>
                <a:schemeClr val="tx1"/>
              </a:solidFill>
            </a:endParaRPr>
          </a:p>
        </p:txBody>
      </p:sp>
      <p:sp>
        <p:nvSpPr>
          <p:cNvPr id="22" name="Oval 21"/>
          <p:cNvSpPr/>
          <p:nvPr/>
        </p:nvSpPr>
        <p:spPr>
          <a:xfrm>
            <a:off x="6705600" y="1417638"/>
            <a:ext cx="1905000" cy="1112838"/>
          </a:xfrm>
          <a:prstGeom prst="ellipse">
            <a:avLst/>
          </a:prstGeom>
          <a:solidFill>
            <a:srgbClr val="FBE2A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Military</a:t>
            </a:r>
            <a:endParaRPr lang="en-US" dirty="0">
              <a:solidFill>
                <a:schemeClr val="tx1"/>
              </a:solidFill>
            </a:endParaRPr>
          </a:p>
        </p:txBody>
      </p:sp>
      <p:sp>
        <p:nvSpPr>
          <p:cNvPr id="23" name="Oval 22"/>
          <p:cNvSpPr/>
          <p:nvPr/>
        </p:nvSpPr>
        <p:spPr>
          <a:xfrm>
            <a:off x="3352800" y="861219"/>
            <a:ext cx="2057400" cy="111283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Agencies: NASA, NOAA, FAA</a:t>
            </a:r>
            <a:endParaRPr lang="en-US" dirty="0">
              <a:solidFill>
                <a:schemeClr val="tx1"/>
              </a:solidFill>
            </a:endParaRPr>
          </a:p>
        </p:txBody>
      </p:sp>
      <p:sp>
        <p:nvSpPr>
          <p:cNvPr id="28" name="Oval 27"/>
          <p:cNvSpPr/>
          <p:nvPr/>
        </p:nvSpPr>
        <p:spPr>
          <a:xfrm>
            <a:off x="685800" y="1417638"/>
            <a:ext cx="2057400" cy="1112838"/>
          </a:xfrm>
          <a:prstGeom prst="ellipse">
            <a:avLst/>
          </a:prstGeom>
          <a:solidFill>
            <a:srgbClr val="E9CB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Commercial Air</a:t>
            </a:r>
            <a:r>
              <a:rPr lang="en-US" dirty="0" smtClean="0">
                <a:solidFill>
                  <a:schemeClr val="tx1"/>
                </a:solidFill>
              </a:rPr>
              <a:t>, Ground</a:t>
            </a:r>
            <a:endParaRPr lang="en-US" dirty="0">
              <a:solidFill>
                <a:schemeClr val="tx1"/>
              </a:solidFill>
            </a:endParaRPr>
          </a:p>
        </p:txBody>
      </p:sp>
      <p:sp>
        <p:nvSpPr>
          <p:cNvPr id="29" name="Oval 28"/>
          <p:cNvSpPr/>
          <p:nvPr/>
        </p:nvSpPr>
        <p:spPr>
          <a:xfrm>
            <a:off x="152400" y="3094038"/>
            <a:ext cx="1905000" cy="1112838"/>
          </a:xfrm>
          <a:prstGeom prst="ellipse">
            <a:avLst/>
          </a:prstGeom>
          <a:solidFill>
            <a:srgbClr val="E9CB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Utilities</a:t>
            </a:r>
          </a:p>
          <a:p>
            <a:pPr algn="ctr"/>
            <a:r>
              <a:rPr lang="en-US" dirty="0" smtClean="0">
                <a:solidFill>
                  <a:schemeClr val="tx1"/>
                </a:solidFill>
              </a:rPr>
              <a:t>Internet,</a:t>
            </a:r>
          </a:p>
          <a:p>
            <a:pPr algn="ctr"/>
            <a:r>
              <a:rPr lang="en-US" dirty="0" smtClean="0">
                <a:solidFill>
                  <a:schemeClr val="tx1"/>
                </a:solidFill>
              </a:rPr>
              <a:t>Power</a:t>
            </a:r>
            <a:endParaRPr lang="en-US" dirty="0">
              <a:solidFill>
                <a:schemeClr val="tx1"/>
              </a:solidFill>
            </a:endParaRPr>
          </a:p>
        </p:txBody>
      </p:sp>
      <p:sp>
        <p:nvSpPr>
          <p:cNvPr id="30" name="Oval 29"/>
          <p:cNvSpPr/>
          <p:nvPr/>
        </p:nvSpPr>
        <p:spPr>
          <a:xfrm>
            <a:off x="3810000" y="5661819"/>
            <a:ext cx="1905000" cy="1112838"/>
          </a:xfrm>
          <a:prstGeom prst="ellipse">
            <a:avLst/>
          </a:prstGeom>
          <a:solidFill>
            <a:srgbClr val="DEFED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Education</a:t>
            </a:r>
            <a:endParaRPr lang="en-US" dirty="0">
              <a:solidFill>
                <a:schemeClr val="tx1"/>
              </a:solidFill>
            </a:endParaRPr>
          </a:p>
        </p:txBody>
      </p:sp>
      <p:sp>
        <p:nvSpPr>
          <p:cNvPr id="31" name="Oval 30"/>
          <p:cNvSpPr/>
          <p:nvPr/>
        </p:nvSpPr>
        <p:spPr>
          <a:xfrm>
            <a:off x="6477000" y="5105400"/>
            <a:ext cx="1905000" cy="1112838"/>
          </a:xfrm>
          <a:prstGeom prst="ellipse">
            <a:avLst/>
          </a:prstGeom>
          <a:solidFill>
            <a:srgbClr val="DEFED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Public</a:t>
            </a:r>
            <a:endParaRPr lang="en-US" dirty="0">
              <a:solidFill>
                <a:schemeClr val="tx1"/>
              </a:solidFill>
            </a:endParaRPr>
          </a:p>
        </p:txBody>
      </p:sp>
      <p:pic>
        <p:nvPicPr>
          <p:cNvPr id="32" name="Picture 31"/>
          <p:cNvPicPr>
            <a:picLocks noChangeAspect="1"/>
          </p:cNvPicPr>
          <p:nvPr/>
        </p:nvPicPr>
        <p:blipFill>
          <a:blip r:embed="rId3"/>
          <a:srcRect l="1229" r="38525" b="7674"/>
          <a:stretch>
            <a:fillRect/>
          </a:stretch>
        </p:blipFill>
        <p:spPr>
          <a:xfrm>
            <a:off x="2216516" y="2436456"/>
            <a:ext cx="4489084" cy="3030895"/>
          </a:xfrm>
          <a:prstGeom prst="rect">
            <a:avLst/>
          </a:prstGeom>
        </p:spPr>
      </p:pic>
      <p:sp>
        <p:nvSpPr>
          <p:cNvPr id="13" name="TextBox 12"/>
          <p:cNvSpPr txBox="1"/>
          <p:nvPr/>
        </p:nvSpPr>
        <p:spPr>
          <a:xfrm>
            <a:off x="2209800" y="1981200"/>
            <a:ext cx="5715000" cy="461665"/>
          </a:xfrm>
          <a:prstGeom prst="rect">
            <a:avLst/>
          </a:prstGeom>
          <a:noFill/>
        </p:spPr>
        <p:txBody>
          <a:bodyPr wrap="square" rtlCol="0">
            <a:spAutoFit/>
          </a:bodyPr>
          <a:lstStyle/>
          <a:p>
            <a:r>
              <a:rPr lang="en-US" sz="2400" b="1" dirty="0" smtClean="0">
                <a:solidFill>
                  <a:srgbClr val="0000FF"/>
                </a:solidFill>
              </a:rPr>
              <a:t>Space Weather</a:t>
            </a:r>
            <a:r>
              <a:rPr lang="en-US" sz="2400" b="1" dirty="0" smtClean="0"/>
              <a:t>:</a:t>
            </a:r>
            <a:r>
              <a:rPr lang="en-US" sz="2400" b="1" dirty="0" smtClean="0"/>
              <a:t> Common </a:t>
            </a:r>
            <a:r>
              <a:rPr lang="en-US" sz="2400" b="1" dirty="0" smtClean="0"/>
              <a:t>Needs</a:t>
            </a:r>
            <a:endParaRPr lang="en-US" sz="2400" b="1" dirty="0"/>
          </a:p>
        </p:txBody>
      </p:sp>
      <p:sp>
        <p:nvSpPr>
          <p:cNvPr id="14" name="Title 1"/>
          <p:cNvSpPr txBox="1">
            <a:spLocks/>
          </p:cNvSpPr>
          <p:nvPr/>
        </p:nvSpPr>
        <p:spPr bwMode="auto">
          <a:xfrm>
            <a:off x="274638" y="414338"/>
            <a:ext cx="8229600" cy="984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0" cap="none" spc="0" normalizeH="0" baseline="0" noProof="0" dirty="0">
              <a:ln>
                <a:noFill/>
              </a:ln>
              <a:solidFill>
                <a:schemeClr val="tx2"/>
              </a:solidFill>
              <a:effectLst/>
              <a:uLnTx/>
              <a:uFillTx/>
              <a:latin typeface="+mj-lt"/>
              <a:ea typeface="+mj-ea"/>
              <a:cs typeface="+mj-cs"/>
            </a:endParaRPr>
          </a:p>
        </p:txBody>
      </p:sp>
      <p:sp>
        <p:nvSpPr>
          <p:cNvPr id="16" name="Title 15"/>
          <p:cNvSpPr>
            <a:spLocks noGrp="1"/>
          </p:cNvSpPr>
          <p:nvPr>
            <p:ph type="title"/>
          </p:nvPr>
        </p:nvSpPr>
        <p:spPr>
          <a:xfrm>
            <a:off x="274638" y="795338"/>
            <a:ext cx="8229600" cy="500062"/>
          </a:xfrm>
        </p:spPr>
        <p:txBody>
          <a:bodyPr/>
          <a:lstStyle/>
          <a:p>
            <a:r>
              <a:rPr lang="en-US" dirty="0" smtClean="0"/>
              <a:t>Disparate Communities – Wide Ranging consequences</a:t>
            </a:r>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533400"/>
            <a:ext cx="8229600" cy="638175"/>
          </a:xfrm>
        </p:spPr>
        <p:txBody>
          <a:bodyPr/>
          <a:lstStyle/>
          <a:p>
            <a:r>
              <a:rPr lang="en-US" sz="2800" dirty="0" smtClean="0"/>
              <a:t>One of the challenges is that the data come from many sources, in many formats.</a:t>
            </a:r>
            <a:endParaRPr lang="en-US" sz="2800" dirty="0" smtClean="0">
              <a:ea typeface="ＭＳ Ｐゴシック" pitchFamily="1" charset="-128"/>
            </a:endParaRPr>
          </a:p>
        </p:txBody>
      </p:sp>
      <p:sp>
        <p:nvSpPr>
          <p:cNvPr id="6" name="Rectangle 5"/>
          <p:cNvSpPr/>
          <p:nvPr/>
        </p:nvSpPr>
        <p:spPr bwMode="auto">
          <a:xfrm>
            <a:off x="381000" y="40386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nchor="ctr" anchorCtr="1"/>
          <a:lstStyle/>
          <a:p>
            <a:pPr defTabSz="914400">
              <a:defRPr/>
            </a:pPr>
            <a:r>
              <a:rPr lang="en-US" sz="3200" dirty="0" smtClean="0">
                <a:solidFill>
                  <a:schemeClr val="accent3"/>
                </a:solidFill>
              </a:rPr>
              <a:t>Results</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2297"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1" name="Rectangle 10"/>
          <p:cNvSpPr/>
          <p:nvPr/>
        </p:nvSpPr>
        <p:spPr bwMode="auto">
          <a:xfrm>
            <a:off x="381000" y="25908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3" name="Rectangle 12"/>
          <p:cNvSpPr/>
          <p:nvPr/>
        </p:nvSpPr>
        <p:spPr bwMode="auto">
          <a:xfrm>
            <a:off x="381000" y="1247775"/>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4" name="Rectangle 13"/>
          <p:cNvSpPr/>
          <p:nvPr/>
        </p:nvSpPr>
        <p:spPr bwMode="auto">
          <a:xfrm>
            <a:off x="609600" y="2019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5" name="Rectangle 14"/>
          <p:cNvSpPr/>
          <p:nvPr/>
        </p:nvSpPr>
        <p:spPr bwMode="auto">
          <a:xfrm>
            <a:off x="381000" y="5448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6" name="Rectangle 15"/>
          <p:cNvSpPr/>
          <p:nvPr/>
        </p:nvSpPr>
        <p:spPr bwMode="auto">
          <a:xfrm>
            <a:off x="609600" y="45720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7" name="Rectangle 16"/>
          <p:cNvSpPr/>
          <p:nvPr/>
        </p:nvSpPr>
        <p:spPr bwMode="auto">
          <a:xfrm>
            <a:off x="609600" y="33147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533400"/>
            <a:ext cx="8229600" cy="638175"/>
          </a:xfrm>
        </p:spPr>
        <p:txBody>
          <a:bodyPr/>
          <a:lstStyle/>
          <a:p>
            <a:r>
              <a:rPr lang="en-US" sz="2800" dirty="0" smtClean="0"/>
              <a:t>One of the challenges is that the data come from many sources, in many formats.</a:t>
            </a:r>
            <a:endParaRPr lang="en-US" sz="2800" dirty="0" smtClean="0">
              <a:ea typeface="ＭＳ Ｐゴシック" pitchFamily="1" charset="-128"/>
            </a:endParaRPr>
          </a:p>
        </p:txBody>
      </p:sp>
      <p:sp>
        <p:nvSpPr>
          <p:cNvPr id="6" name="Rectangle 5"/>
          <p:cNvSpPr/>
          <p:nvPr/>
        </p:nvSpPr>
        <p:spPr bwMode="auto">
          <a:xfrm>
            <a:off x="381000" y="40386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smtClean="0">
                <a:solidFill>
                  <a:schemeClr val="accent3"/>
                </a:solidFill>
              </a:rPr>
              <a:t>Results</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3321"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1" name="Rectangle 10"/>
          <p:cNvSpPr/>
          <p:nvPr/>
        </p:nvSpPr>
        <p:spPr bwMode="auto">
          <a:xfrm>
            <a:off x="381000" y="25908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3" name="Rectangle 12"/>
          <p:cNvSpPr/>
          <p:nvPr/>
        </p:nvSpPr>
        <p:spPr bwMode="auto">
          <a:xfrm>
            <a:off x="381000" y="1247775"/>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4" name="Rectangle 13"/>
          <p:cNvSpPr/>
          <p:nvPr/>
        </p:nvSpPr>
        <p:spPr bwMode="auto">
          <a:xfrm>
            <a:off x="609600" y="2019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Semi-</a:t>
            </a:r>
            <a:r>
              <a:rPr lang="en-US" sz="3200" dirty="0">
                <a:solidFill>
                  <a:schemeClr val="accent3"/>
                </a:solidFill>
              </a:rPr>
              <a:t> </a:t>
            </a:r>
            <a:r>
              <a:rPr lang="en-US" sz="2000" dirty="0">
                <a:solidFill>
                  <a:schemeClr val="accent3"/>
                </a:solidFill>
              </a:rPr>
              <a:t>or Un-structured Data</a:t>
            </a:r>
            <a:endParaRPr lang="en-US" sz="2000" baseline="-25000" dirty="0">
              <a:solidFill>
                <a:schemeClr val="accent3"/>
              </a:solidFill>
            </a:endParaRPr>
          </a:p>
        </p:txBody>
      </p:sp>
      <p:sp>
        <p:nvSpPr>
          <p:cNvPr id="15" name="Rectangle 14"/>
          <p:cNvSpPr/>
          <p:nvPr/>
        </p:nvSpPr>
        <p:spPr bwMode="auto">
          <a:xfrm>
            <a:off x="381000" y="5448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Cloud Data</a:t>
            </a:r>
            <a:endParaRPr lang="en-US" sz="2000" baseline="-25000" dirty="0">
              <a:solidFill>
                <a:schemeClr val="accent3"/>
              </a:solidFill>
            </a:endParaRPr>
          </a:p>
        </p:txBody>
      </p:sp>
      <p:sp>
        <p:nvSpPr>
          <p:cNvPr id="16" name="Rectangle 15"/>
          <p:cNvSpPr/>
          <p:nvPr/>
        </p:nvSpPr>
        <p:spPr bwMode="auto">
          <a:xfrm>
            <a:off x="609600" y="45720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baseline="-25000" dirty="0">
                <a:solidFill>
                  <a:schemeClr val="accent3"/>
                </a:solidFill>
              </a:rPr>
              <a:t>RDBMS</a:t>
            </a:r>
          </a:p>
        </p:txBody>
      </p:sp>
      <p:sp>
        <p:nvSpPr>
          <p:cNvPr id="17" name="Rectangle 16"/>
          <p:cNvSpPr/>
          <p:nvPr/>
        </p:nvSpPr>
        <p:spPr bwMode="auto">
          <a:xfrm>
            <a:off x="609600" y="33147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Linked Open Data</a:t>
            </a:r>
            <a:endParaRPr lang="en-US" sz="2000" baseline="-25000" dirty="0">
              <a:solidFill>
                <a:schemeClr val="accent3"/>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angle 20"/>
          <p:cNvSpPr/>
          <p:nvPr/>
        </p:nvSpPr>
        <p:spPr bwMode="auto">
          <a:xfrm>
            <a:off x="2133600" y="5448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Cloud Analytics</a:t>
            </a:r>
            <a:endParaRPr lang="en-US" sz="2000" baseline="-25000" dirty="0">
              <a:solidFill>
                <a:schemeClr val="accent3"/>
              </a:solidFill>
            </a:endParaRPr>
          </a:p>
        </p:txBody>
      </p:sp>
      <p:sp>
        <p:nvSpPr>
          <p:cNvPr id="14341" name="Title 1"/>
          <p:cNvSpPr>
            <a:spLocks noGrp="1"/>
          </p:cNvSpPr>
          <p:nvPr>
            <p:ph type="title"/>
          </p:nvPr>
        </p:nvSpPr>
        <p:spPr>
          <a:xfrm>
            <a:off x="381000" y="609600"/>
            <a:ext cx="8229600" cy="638175"/>
          </a:xfrm>
        </p:spPr>
        <p:txBody>
          <a:bodyPr/>
          <a:lstStyle/>
          <a:p>
            <a:r>
              <a:rPr lang="en-US" sz="2400" dirty="0" smtClean="0">
                <a:ea typeface="ＭＳ Ｐゴシック" pitchFamily="1" charset="-128"/>
              </a:rPr>
              <a:t>GAIA will identify high value data for particular use cases and demonstrate the means to extract relevant data</a:t>
            </a:r>
          </a:p>
        </p:txBody>
      </p:sp>
      <p:sp>
        <p:nvSpPr>
          <p:cNvPr id="6" name="Rectangle 5"/>
          <p:cNvSpPr/>
          <p:nvPr/>
        </p:nvSpPr>
        <p:spPr bwMode="auto">
          <a:xfrm>
            <a:off x="381000" y="40386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4800600" y="1524000"/>
            <a:ext cx="1524000" cy="4495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7239000" y="1524000"/>
            <a:ext cx="1524000" cy="44958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nchor="ctr" anchorCtr="1"/>
          <a:lstStyle/>
          <a:p>
            <a:pPr defTabSz="914400">
              <a:defRPr/>
            </a:pPr>
            <a:r>
              <a:rPr lang="en-US" sz="3200" dirty="0">
                <a:solidFill>
                  <a:schemeClr val="accent3"/>
                </a:solidFill>
              </a:rPr>
              <a:t>R</a:t>
            </a:r>
            <a:r>
              <a:rPr lang="en-US" sz="3200" dirty="0" smtClean="0">
                <a:solidFill>
                  <a:schemeClr val="accent3"/>
                </a:solidFill>
              </a:rPr>
              <a:t>esults</a:t>
            </a:r>
            <a:endParaRPr lang="en-US" sz="3200" baseline="-25000" dirty="0">
              <a:solidFill>
                <a:schemeClr val="accent3"/>
              </a:solidFill>
            </a:endParaRPr>
          </a:p>
        </p:txBody>
      </p:sp>
      <p:sp>
        <p:nvSpPr>
          <p:cNvPr id="9" name="Right Arrow 8"/>
          <p:cNvSpPr/>
          <p:nvPr/>
        </p:nvSpPr>
        <p:spPr bwMode="auto">
          <a:xfrm>
            <a:off x="39624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4348"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6477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1" name="Rectangle 10"/>
          <p:cNvSpPr/>
          <p:nvPr/>
        </p:nvSpPr>
        <p:spPr bwMode="auto">
          <a:xfrm>
            <a:off x="381000" y="25908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3" name="Rectangle 12"/>
          <p:cNvSpPr/>
          <p:nvPr/>
        </p:nvSpPr>
        <p:spPr bwMode="auto">
          <a:xfrm>
            <a:off x="381000" y="1247775"/>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4" name="Rectangle 13"/>
          <p:cNvSpPr/>
          <p:nvPr/>
        </p:nvSpPr>
        <p:spPr bwMode="auto">
          <a:xfrm>
            <a:off x="609600" y="2019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Semi-</a:t>
            </a:r>
            <a:r>
              <a:rPr lang="en-US" sz="3200" dirty="0">
                <a:solidFill>
                  <a:schemeClr val="accent3"/>
                </a:solidFill>
              </a:rPr>
              <a:t> </a:t>
            </a:r>
            <a:r>
              <a:rPr lang="en-US" sz="2000" dirty="0">
                <a:solidFill>
                  <a:schemeClr val="accent3"/>
                </a:solidFill>
              </a:rPr>
              <a:t>or Un-structured Data</a:t>
            </a:r>
            <a:endParaRPr lang="en-US" sz="2000" baseline="-25000" dirty="0">
              <a:solidFill>
                <a:schemeClr val="accent3"/>
              </a:solidFill>
            </a:endParaRPr>
          </a:p>
        </p:txBody>
      </p:sp>
      <p:sp>
        <p:nvSpPr>
          <p:cNvPr id="15" name="Rectangle 14"/>
          <p:cNvSpPr/>
          <p:nvPr/>
        </p:nvSpPr>
        <p:spPr bwMode="auto">
          <a:xfrm>
            <a:off x="381000" y="5448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Cloud Data</a:t>
            </a:r>
            <a:endParaRPr lang="en-US" sz="2000" baseline="-25000" dirty="0">
              <a:solidFill>
                <a:schemeClr val="accent3"/>
              </a:solidFill>
            </a:endParaRPr>
          </a:p>
        </p:txBody>
      </p:sp>
      <p:sp>
        <p:nvSpPr>
          <p:cNvPr id="16" name="Rectangle 15"/>
          <p:cNvSpPr/>
          <p:nvPr/>
        </p:nvSpPr>
        <p:spPr bwMode="auto">
          <a:xfrm>
            <a:off x="609600" y="45720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baseline="-25000" dirty="0">
                <a:solidFill>
                  <a:schemeClr val="accent3"/>
                </a:solidFill>
              </a:rPr>
              <a:t>RDBMS</a:t>
            </a:r>
          </a:p>
        </p:txBody>
      </p:sp>
      <p:sp>
        <p:nvSpPr>
          <p:cNvPr id="17" name="Rectangle 16"/>
          <p:cNvSpPr/>
          <p:nvPr/>
        </p:nvSpPr>
        <p:spPr bwMode="auto">
          <a:xfrm>
            <a:off x="609600" y="33147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Linked Open Data</a:t>
            </a:r>
            <a:endParaRPr lang="en-US" sz="2000" baseline="-25000" dirty="0">
              <a:solidFill>
                <a:schemeClr val="accent3"/>
              </a:solidFill>
            </a:endParaRPr>
          </a:p>
        </p:txBody>
      </p:sp>
      <p:sp>
        <p:nvSpPr>
          <p:cNvPr id="18" name="Rectangle 17"/>
          <p:cNvSpPr/>
          <p:nvPr/>
        </p:nvSpPr>
        <p:spPr bwMode="auto">
          <a:xfrm>
            <a:off x="2438400" y="2019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baseline="-25000" dirty="0">
                <a:solidFill>
                  <a:schemeClr val="accent3"/>
                </a:solidFill>
              </a:rPr>
              <a:t>Extractors</a:t>
            </a:r>
          </a:p>
        </p:txBody>
      </p:sp>
      <p:sp>
        <p:nvSpPr>
          <p:cNvPr id="19" name="Rectangle 18"/>
          <p:cNvSpPr/>
          <p:nvPr/>
        </p:nvSpPr>
        <p:spPr bwMode="auto">
          <a:xfrm>
            <a:off x="2438400" y="33147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err="1">
                <a:solidFill>
                  <a:schemeClr val="accent3"/>
                </a:solidFill>
              </a:rPr>
              <a:t>Ingesters</a:t>
            </a:r>
            <a:endParaRPr lang="en-US" sz="2000" baseline="-25000" dirty="0">
              <a:solidFill>
                <a:schemeClr val="accent3"/>
              </a:solidFill>
            </a:endParaRPr>
          </a:p>
        </p:txBody>
      </p:sp>
      <p:sp>
        <p:nvSpPr>
          <p:cNvPr id="20" name="Rectangle 19"/>
          <p:cNvSpPr/>
          <p:nvPr/>
        </p:nvSpPr>
        <p:spPr bwMode="auto">
          <a:xfrm>
            <a:off x="2438400" y="46101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SQL</a:t>
            </a:r>
            <a:endParaRPr lang="en-US" sz="2000" baseline="-25000" dirty="0">
              <a:solidFill>
                <a:schemeClr val="accent3"/>
              </a:solidFill>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angle 20"/>
          <p:cNvSpPr/>
          <p:nvPr/>
        </p:nvSpPr>
        <p:spPr bwMode="auto">
          <a:xfrm>
            <a:off x="2133600" y="5448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Cloud Analytics</a:t>
            </a:r>
            <a:endParaRPr lang="en-US" sz="2000" baseline="-25000" dirty="0">
              <a:solidFill>
                <a:schemeClr val="accent3"/>
              </a:solidFill>
            </a:endParaRPr>
          </a:p>
        </p:txBody>
      </p:sp>
      <p:sp>
        <p:nvSpPr>
          <p:cNvPr id="15365" name="Title 1"/>
          <p:cNvSpPr>
            <a:spLocks noGrp="1"/>
          </p:cNvSpPr>
          <p:nvPr>
            <p:ph type="title"/>
          </p:nvPr>
        </p:nvSpPr>
        <p:spPr>
          <a:xfrm>
            <a:off x="381000" y="609600"/>
            <a:ext cx="8229600" cy="638175"/>
          </a:xfrm>
        </p:spPr>
        <p:txBody>
          <a:bodyPr/>
          <a:lstStyle/>
          <a:p>
            <a:r>
              <a:rPr lang="en-US" dirty="0" smtClean="0">
                <a:ea typeface="ＭＳ Ｐゴシック" pitchFamily="1" charset="-128"/>
              </a:rPr>
              <a:t>A “Virtual Observatory” at APL would capture the data access knowledge</a:t>
            </a:r>
          </a:p>
        </p:txBody>
      </p:sp>
      <p:sp>
        <p:nvSpPr>
          <p:cNvPr id="6" name="Rectangle 5"/>
          <p:cNvSpPr/>
          <p:nvPr/>
        </p:nvSpPr>
        <p:spPr bwMode="auto">
          <a:xfrm>
            <a:off x="381000" y="40386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9" name="Right Arrow 8"/>
          <p:cNvSpPr/>
          <p:nvPr/>
        </p:nvSpPr>
        <p:spPr bwMode="auto">
          <a:xfrm>
            <a:off x="39624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5370"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1" name="Rectangle 10"/>
          <p:cNvSpPr/>
          <p:nvPr/>
        </p:nvSpPr>
        <p:spPr bwMode="auto">
          <a:xfrm>
            <a:off x="381000" y="25908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3" name="Rectangle 12"/>
          <p:cNvSpPr/>
          <p:nvPr/>
        </p:nvSpPr>
        <p:spPr bwMode="auto">
          <a:xfrm>
            <a:off x="381000" y="1247775"/>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14" name="Rectangle 13"/>
          <p:cNvSpPr/>
          <p:nvPr/>
        </p:nvSpPr>
        <p:spPr bwMode="auto">
          <a:xfrm>
            <a:off x="609600" y="2019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Semi-</a:t>
            </a:r>
            <a:r>
              <a:rPr lang="en-US" sz="3200" dirty="0">
                <a:solidFill>
                  <a:schemeClr val="accent3"/>
                </a:solidFill>
              </a:rPr>
              <a:t> </a:t>
            </a:r>
            <a:r>
              <a:rPr lang="en-US" sz="2000" dirty="0">
                <a:solidFill>
                  <a:schemeClr val="accent3"/>
                </a:solidFill>
              </a:rPr>
              <a:t>or Un-structured Data</a:t>
            </a:r>
            <a:endParaRPr lang="en-US" sz="2000" baseline="-25000" dirty="0">
              <a:solidFill>
                <a:schemeClr val="accent3"/>
              </a:solidFill>
            </a:endParaRPr>
          </a:p>
        </p:txBody>
      </p:sp>
      <p:sp>
        <p:nvSpPr>
          <p:cNvPr id="15" name="Rectangle 14"/>
          <p:cNvSpPr/>
          <p:nvPr/>
        </p:nvSpPr>
        <p:spPr bwMode="auto">
          <a:xfrm>
            <a:off x="381000" y="5448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Cloud Data</a:t>
            </a:r>
            <a:endParaRPr lang="en-US" sz="2000" baseline="-25000" dirty="0">
              <a:solidFill>
                <a:schemeClr val="accent3"/>
              </a:solidFill>
            </a:endParaRPr>
          </a:p>
        </p:txBody>
      </p:sp>
      <p:sp>
        <p:nvSpPr>
          <p:cNvPr id="16" name="Rectangle 15"/>
          <p:cNvSpPr/>
          <p:nvPr/>
        </p:nvSpPr>
        <p:spPr bwMode="auto">
          <a:xfrm>
            <a:off x="609600" y="45720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baseline="-25000" dirty="0">
                <a:solidFill>
                  <a:schemeClr val="accent3"/>
                </a:solidFill>
              </a:rPr>
              <a:t>RDBMS</a:t>
            </a:r>
          </a:p>
        </p:txBody>
      </p:sp>
      <p:sp>
        <p:nvSpPr>
          <p:cNvPr id="17" name="Rectangle 16"/>
          <p:cNvSpPr/>
          <p:nvPr/>
        </p:nvSpPr>
        <p:spPr bwMode="auto">
          <a:xfrm>
            <a:off x="609600" y="33147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Linked Open Data</a:t>
            </a:r>
            <a:endParaRPr lang="en-US" sz="2000" baseline="-25000" dirty="0">
              <a:solidFill>
                <a:schemeClr val="accent3"/>
              </a:solidFill>
            </a:endParaRPr>
          </a:p>
        </p:txBody>
      </p:sp>
      <p:sp>
        <p:nvSpPr>
          <p:cNvPr id="18" name="Rectangle 17"/>
          <p:cNvSpPr/>
          <p:nvPr/>
        </p:nvSpPr>
        <p:spPr bwMode="auto">
          <a:xfrm>
            <a:off x="2438400" y="20193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baseline="-25000" dirty="0">
                <a:solidFill>
                  <a:schemeClr val="accent3"/>
                </a:solidFill>
              </a:rPr>
              <a:t>Extractors</a:t>
            </a:r>
          </a:p>
        </p:txBody>
      </p:sp>
      <p:sp>
        <p:nvSpPr>
          <p:cNvPr id="19" name="Rectangle 18"/>
          <p:cNvSpPr/>
          <p:nvPr/>
        </p:nvSpPr>
        <p:spPr bwMode="auto">
          <a:xfrm>
            <a:off x="2438400" y="33147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err="1">
                <a:solidFill>
                  <a:schemeClr val="accent3"/>
                </a:solidFill>
              </a:rPr>
              <a:t>Ingesters</a:t>
            </a:r>
            <a:endParaRPr lang="en-US" sz="2000" baseline="-25000" dirty="0">
              <a:solidFill>
                <a:schemeClr val="accent3"/>
              </a:solidFill>
            </a:endParaRPr>
          </a:p>
        </p:txBody>
      </p:sp>
      <p:sp>
        <p:nvSpPr>
          <p:cNvPr id="20" name="Rectangle 19"/>
          <p:cNvSpPr/>
          <p:nvPr/>
        </p:nvSpPr>
        <p:spPr bwMode="auto">
          <a:xfrm>
            <a:off x="2438400" y="46101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SQL</a:t>
            </a:r>
            <a:endParaRPr lang="en-US" sz="2000" baseline="-25000" dirty="0">
              <a:solidFill>
                <a:schemeClr val="accent3"/>
              </a:solidFill>
            </a:endParaRPr>
          </a:p>
        </p:txBody>
      </p:sp>
      <p:sp>
        <p:nvSpPr>
          <p:cNvPr id="22" name="Rectangle 21"/>
          <p:cNvSpPr/>
          <p:nvPr/>
        </p:nvSpPr>
        <p:spPr bwMode="auto">
          <a:xfrm>
            <a:off x="4572000" y="16383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Virtual Observatory</a:t>
            </a:r>
            <a:endParaRPr lang="en-US" sz="3200" baseline="-25000" dirty="0">
              <a:solidFill>
                <a:schemeClr val="accent3"/>
              </a:solidFill>
            </a:endParaRPr>
          </a:p>
        </p:txBody>
      </p:sp>
      <p:sp>
        <p:nvSpPr>
          <p:cNvPr id="23" name="Right Arrow 22"/>
          <p:cNvSpPr/>
          <p:nvPr/>
        </p:nvSpPr>
        <p:spPr bwMode="auto">
          <a:xfrm>
            <a:off x="62484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25" name="Rectangle 24"/>
          <p:cNvSpPr/>
          <p:nvPr/>
        </p:nvSpPr>
        <p:spPr bwMode="auto">
          <a:xfrm>
            <a:off x="6858000" y="16383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baseline="-25000" dirty="0">
                <a:solidFill>
                  <a:schemeClr val="accent3"/>
                </a:solidFill>
              </a:rPr>
              <a:t>Data</a:t>
            </a:r>
            <a:endParaRPr lang="en-US" sz="2000" dirty="0">
              <a:solidFill>
                <a:schemeClr val="accent3"/>
              </a:solidFill>
            </a:endParaRPr>
          </a:p>
        </p:txBody>
      </p:sp>
      <p:sp>
        <p:nvSpPr>
          <p:cNvPr id="24" name="TextBox 23"/>
          <p:cNvSpPr txBox="1"/>
          <p:nvPr/>
        </p:nvSpPr>
        <p:spPr>
          <a:xfrm>
            <a:off x="4800600" y="4343400"/>
            <a:ext cx="3352800" cy="2031325"/>
          </a:xfrm>
          <a:prstGeom prst="rect">
            <a:avLst/>
          </a:prstGeom>
          <a:solidFill>
            <a:schemeClr val="bg1"/>
          </a:solidFill>
        </p:spPr>
        <p:txBody>
          <a:bodyPr wrap="square" rtlCol="0">
            <a:spAutoFit/>
          </a:bodyPr>
          <a:lstStyle/>
          <a:p>
            <a:r>
              <a:rPr lang="en-US" dirty="0" smtClean="0"/>
              <a:t>The virtual observatory knows where the data are and understands the format of those data.</a:t>
            </a:r>
          </a:p>
          <a:p>
            <a:r>
              <a:rPr lang="en-US" dirty="0" smtClean="0"/>
              <a:t>The </a:t>
            </a:r>
            <a:r>
              <a:rPr lang="en-US" dirty="0" err="1" smtClean="0"/>
              <a:t>VxO</a:t>
            </a:r>
            <a:r>
              <a:rPr lang="en-US" dirty="0" smtClean="0"/>
              <a:t> extracts the relevant data from these sources and delivers them to the analyst.</a:t>
            </a:r>
            <a:endParaRPr lang="en-US" dirty="0"/>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25" y="428625"/>
            <a:ext cx="2365375" cy="638175"/>
          </a:xfrm>
        </p:spPr>
        <p:txBody>
          <a:bodyPr/>
          <a:lstStyle/>
          <a:p>
            <a:r>
              <a:rPr lang="en-US" sz="2800" smtClean="0">
                <a:ea typeface="ＭＳ Ｐゴシック" pitchFamily="1" charset="-128"/>
              </a:rPr>
              <a:t>Data Access Across VxOs</a:t>
            </a:r>
          </a:p>
        </p:txBody>
      </p:sp>
      <p:sp>
        <p:nvSpPr>
          <p:cNvPr id="4" name="Cloud"/>
          <p:cNvSpPr>
            <a:spLocks noChangeAspect="1" noEditPoints="1" noChangeArrowheads="1"/>
          </p:cNvSpPr>
          <p:nvPr/>
        </p:nvSpPr>
        <p:spPr bwMode="auto">
          <a:xfrm>
            <a:off x="1981200" y="2895600"/>
            <a:ext cx="3886200" cy="21971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Geophysical </a:t>
            </a:r>
            <a:r>
              <a:rPr lang="en-US" dirty="0"/>
              <a:t>Data </a:t>
            </a:r>
            <a:r>
              <a:rPr lang="en-US" dirty="0" smtClean="0"/>
              <a:t>(topography, geology, land use, surface composition)</a:t>
            </a:r>
            <a:endParaRPr lang="en-US" dirty="0"/>
          </a:p>
        </p:txBody>
      </p:sp>
      <p:sp>
        <p:nvSpPr>
          <p:cNvPr id="5" name="Cloud"/>
          <p:cNvSpPr>
            <a:spLocks noChangeAspect="1" noEditPoints="1" noChangeArrowheads="1"/>
          </p:cNvSpPr>
          <p:nvPr/>
        </p:nvSpPr>
        <p:spPr bwMode="auto">
          <a:xfrm>
            <a:off x="4876800" y="3124200"/>
            <a:ext cx="3429000" cy="1803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Model output and forecasts</a:t>
            </a:r>
            <a:endParaRPr lang="en-US" dirty="0"/>
          </a:p>
        </p:txBody>
      </p:sp>
      <p:sp>
        <p:nvSpPr>
          <p:cNvPr id="6" name="Cloud"/>
          <p:cNvSpPr>
            <a:spLocks noChangeAspect="1" noEditPoints="1" noChangeArrowheads="1"/>
          </p:cNvSpPr>
          <p:nvPr/>
        </p:nvSpPr>
        <p:spPr bwMode="auto">
          <a:xfrm>
            <a:off x="5257800" y="4343400"/>
            <a:ext cx="3886200" cy="20431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Experiment planning </a:t>
            </a:r>
            <a:r>
              <a:rPr lang="en-US" dirty="0"/>
              <a:t>tools and coincidence </a:t>
            </a:r>
            <a:r>
              <a:rPr lang="en-US" dirty="0" smtClean="0"/>
              <a:t>calculators for space and aircraft</a:t>
            </a:r>
            <a:endParaRPr lang="en-US" dirty="0"/>
          </a:p>
        </p:txBody>
      </p:sp>
      <p:sp>
        <p:nvSpPr>
          <p:cNvPr id="8" name="Cloud"/>
          <p:cNvSpPr>
            <a:spLocks noChangeAspect="1" noEditPoints="1" noChangeArrowheads="1"/>
          </p:cNvSpPr>
          <p:nvPr/>
        </p:nvSpPr>
        <p:spPr bwMode="auto">
          <a:xfrm>
            <a:off x="0" y="4419600"/>
            <a:ext cx="4572000" cy="20431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a:t>Sensor(s) data</a:t>
            </a:r>
          </a:p>
        </p:txBody>
      </p:sp>
      <p:sp>
        <p:nvSpPr>
          <p:cNvPr id="9" name="Cloud"/>
          <p:cNvSpPr>
            <a:spLocks noChangeAspect="1" noEditPoints="1" noChangeArrowheads="1"/>
          </p:cNvSpPr>
          <p:nvPr/>
        </p:nvSpPr>
        <p:spPr bwMode="auto">
          <a:xfrm>
            <a:off x="1524000" y="4662488"/>
            <a:ext cx="4572000" cy="204311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a:t>Sensor(s) information (incl. availability, location, band coverage, resolution, limiting </a:t>
            </a:r>
            <a:r>
              <a:rPr lang="en-US" dirty="0" smtClean="0"/>
              <a:t>sensitivity, accuracy)</a:t>
            </a:r>
            <a:endParaRPr lang="en-US" dirty="0"/>
          </a:p>
        </p:txBody>
      </p:sp>
      <p:sp>
        <p:nvSpPr>
          <p:cNvPr id="16393" name="Rectangle 9"/>
          <p:cNvSpPr>
            <a:spLocks noChangeArrowheads="1"/>
          </p:cNvSpPr>
          <p:nvPr/>
        </p:nvSpPr>
        <p:spPr bwMode="auto">
          <a:xfrm>
            <a:off x="2971800" y="152400"/>
            <a:ext cx="1676400" cy="762000"/>
          </a:xfrm>
          <a:prstGeom prst="rect">
            <a:avLst/>
          </a:prstGeom>
          <a:solidFill>
            <a:schemeClr val="accent1"/>
          </a:solidFill>
          <a:ln w="9525">
            <a:solidFill>
              <a:schemeClr val="tx1"/>
            </a:solidFill>
            <a:miter lim="800000"/>
            <a:headEnd/>
            <a:tailEnd/>
          </a:ln>
        </p:spPr>
        <p:txBody>
          <a:bodyPr wrap="none" anchor="ctr"/>
          <a:lstStyle/>
          <a:p>
            <a:pPr algn="ctr"/>
            <a:r>
              <a:rPr lang="en-US" dirty="0" smtClean="0"/>
              <a:t>Analyst</a:t>
            </a:r>
            <a:endParaRPr lang="en-US" dirty="0"/>
          </a:p>
        </p:txBody>
      </p:sp>
      <p:sp>
        <p:nvSpPr>
          <p:cNvPr id="16395" name="Rectangle 11"/>
          <p:cNvSpPr>
            <a:spLocks noChangeArrowheads="1"/>
          </p:cNvSpPr>
          <p:nvPr/>
        </p:nvSpPr>
        <p:spPr bwMode="auto">
          <a:xfrm>
            <a:off x="2667000" y="1752600"/>
            <a:ext cx="2438400" cy="1295400"/>
          </a:xfrm>
          <a:prstGeom prst="rect">
            <a:avLst/>
          </a:prstGeom>
          <a:solidFill>
            <a:schemeClr val="accent1"/>
          </a:solidFill>
          <a:ln w="9525">
            <a:solidFill>
              <a:schemeClr val="tx1"/>
            </a:solidFill>
            <a:miter lim="800000"/>
            <a:headEnd/>
            <a:tailEnd/>
          </a:ln>
        </p:spPr>
        <p:txBody>
          <a:bodyPr wrap="none" anchor="ctr"/>
          <a:lstStyle/>
          <a:p>
            <a:pPr algn="ctr"/>
            <a:r>
              <a:rPr lang="en-US" dirty="0"/>
              <a:t>Virtual </a:t>
            </a:r>
            <a:r>
              <a:rPr lang="en-US" dirty="0" smtClean="0"/>
              <a:t>Observatory – </a:t>
            </a:r>
          </a:p>
          <a:p>
            <a:pPr algn="ctr"/>
            <a:r>
              <a:rPr lang="en-US" dirty="0" smtClean="0"/>
              <a:t>the glue that enables </a:t>
            </a:r>
          </a:p>
          <a:p>
            <a:pPr algn="ctr"/>
            <a:r>
              <a:rPr lang="en-US" dirty="0" smtClean="0"/>
              <a:t>connection to the data</a:t>
            </a:r>
            <a:endParaRPr lang="en-US" dirty="0"/>
          </a:p>
        </p:txBody>
      </p:sp>
      <p:sp>
        <p:nvSpPr>
          <p:cNvPr id="13" name="Cloud"/>
          <p:cNvSpPr>
            <a:spLocks noChangeAspect="1" noEditPoints="1" noChangeArrowheads="1"/>
          </p:cNvSpPr>
          <p:nvPr/>
        </p:nvSpPr>
        <p:spPr bwMode="auto">
          <a:xfrm>
            <a:off x="1676400" y="838200"/>
            <a:ext cx="4572000" cy="990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t>One stop shopping through a simple interface</a:t>
            </a:r>
            <a:endParaRPr lang="en-US" dirty="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533400"/>
            <a:ext cx="8229600" cy="638175"/>
          </a:xfrm>
        </p:spPr>
        <p:txBody>
          <a:bodyPr/>
          <a:lstStyle/>
          <a:p>
            <a:r>
              <a:rPr lang="en-US" dirty="0" smtClean="0">
                <a:ea typeface="ＭＳ Ｐゴシック" pitchFamily="1" charset="-128"/>
              </a:rPr>
              <a:t>GAIA also hosts tools for the analyst.</a:t>
            </a:r>
          </a:p>
        </p:txBody>
      </p:sp>
      <p:sp>
        <p:nvSpPr>
          <p:cNvPr id="6" name="Rectangle 5"/>
          <p:cNvSpPr/>
          <p:nvPr/>
        </p:nvSpPr>
        <p:spPr bwMode="auto">
          <a:xfrm>
            <a:off x="6096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smtClean="0">
                <a:solidFill>
                  <a:schemeClr val="accent3"/>
                </a:solidFill>
              </a:rPr>
              <a:t>Results</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8445"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0" name="TextBox 9"/>
          <p:cNvSpPr txBox="1"/>
          <p:nvPr/>
        </p:nvSpPr>
        <p:spPr>
          <a:xfrm>
            <a:off x="1752600" y="4191000"/>
            <a:ext cx="4114800" cy="2031325"/>
          </a:xfrm>
          <a:prstGeom prst="rect">
            <a:avLst/>
          </a:prstGeom>
          <a:solidFill>
            <a:schemeClr val="bg1"/>
          </a:solidFill>
        </p:spPr>
        <p:txBody>
          <a:bodyPr wrap="square" rtlCol="0">
            <a:spAutoFit/>
          </a:bodyPr>
          <a:lstStyle/>
          <a:p>
            <a:r>
              <a:rPr lang="en-US" dirty="0" smtClean="0"/>
              <a:t>We can’t anticipate all possible uses of the data. </a:t>
            </a:r>
          </a:p>
          <a:p>
            <a:r>
              <a:rPr lang="en-US" dirty="0" smtClean="0"/>
              <a:t>GAIA will build an open architecture that enables analysts to access and visualize the data.</a:t>
            </a:r>
          </a:p>
          <a:p>
            <a:r>
              <a:rPr lang="en-US" dirty="0" smtClean="0"/>
              <a:t>Users then contribute tools to a common open source library.</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609600"/>
            <a:ext cx="8229600" cy="638175"/>
          </a:xfrm>
        </p:spPr>
        <p:txBody>
          <a:bodyPr/>
          <a:lstStyle/>
          <a:p>
            <a:r>
              <a:rPr lang="en-US" dirty="0" smtClean="0">
                <a:ea typeface="ＭＳ Ｐゴシック" pitchFamily="1" charset="-128"/>
              </a:rPr>
              <a:t>The Analyst uses tools and information from models to produce a result.</a:t>
            </a:r>
          </a:p>
        </p:txBody>
      </p:sp>
      <p:sp>
        <p:nvSpPr>
          <p:cNvPr id="6" name="Rectangle 5"/>
          <p:cNvSpPr/>
          <p:nvPr/>
        </p:nvSpPr>
        <p:spPr bwMode="auto">
          <a:xfrm>
            <a:off x="3810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4038600" y="14859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Models</a:t>
            </a:r>
            <a:endParaRPr lang="en-US" sz="2000" baseline="-25000" dirty="0">
              <a:solidFill>
                <a:schemeClr val="accent3"/>
              </a:solidFill>
            </a:endParaRPr>
          </a:p>
        </p:txBody>
      </p:sp>
      <p:sp>
        <p:nvSpPr>
          <p:cNvPr id="8" name="Rectangle 7"/>
          <p:cNvSpPr/>
          <p:nvPr/>
        </p:nvSpPr>
        <p:spPr bwMode="auto">
          <a:xfrm>
            <a:off x="74676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Results</a:t>
            </a:r>
            <a:endParaRPr lang="en-US" sz="3200" baseline="-25000" dirty="0">
              <a:solidFill>
                <a:schemeClr val="accent3"/>
              </a:solidFill>
            </a:endParaRPr>
          </a:p>
        </p:txBody>
      </p:sp>
      <p:sp>
        <p:nvSpPr>
          <p:cNvPr id="9" name="Right Arrow 8"/>
          <p:cNvSpPr/>
          <p:nvPr/>
        </p:nvSpPr>
        <p:spPr bwMode="auto">
          <a:xfrm>
            <a:off x="1981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9469"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67056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1" name="Rectangle 10"/>
          <p:cNvSpPr/>
          <p:nvPr/>
        </p:nvSpPr>
        <p:spPr bwMode="auto">
          <a:xfrm>
            <a:off x="3276600" y="24003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Algorithms</a:t>
            </a:r>
            <a:endParaRPr lang="en-US" sz="2000" baseline="-25000" dirty="0">
              <a:solidFill>
                <a:schemeClr val="accent3"/>
              </a:solidFill>
            </a:endParaRPr>
          </a:p>
        </p:txBody>
      </p:sp>
      <p:sp>
        <p:nvSpPr>
          <p:cNvPr id="13" name="Rectangle 12"/>
          <p:cNvSpPr/>
          <p:nvPr/>
        </p:nvSpPr>
        <p:spPr bwMode="auto">
          <a:xfrm>
            <a:off x="4495800" y="321945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smtClean="0">
                <a:solidFill>
                  <a:schemeClr val="accent3"/>
                </a:solidFill>
              </a:rPr>
              <a:t>Work </a:t>
            </a:r>
            <a:r>
              <a:rPr lang="en-US" sz="2000" dirty="0">
                <a:solidFill>
                  <a:schemeClr val="accent3"/>
                </a:solidFill>
              </a:rPr>
              <a:t>Flow</a:t>
            </a:r>
            <a:endParaRPr lang="en-US" sz="2000" baseline="-25000" dirty="0">
              <a:solidFill>
                <a:schemeClr val="accent3"/>
              </a:solidFill>
            </a:endParaRPr>
          </a:p>
        </p:txBody>
      </p:sp>
      <p:sp>
        <p:nvSpPr>
          <p:cNvPr id="14" name="Rectangle 13"/>
          <p:cNvSpPr/>
          <p:nvPr/>
        </p:nvSpPr>
        <p:spPr bwMode="auto">
          <a:xfrm>
            <a:off x="3276600" y="41910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Anomaly Identification</a:t>
            </a:r>
            <a:endParaRPr lang="en-US" sz="2000" baseline="-25000" dirty="0">
              <a:solidFill>
                <a:schemeClr val="accent3"/>
              </a:solidFill>
            </a:endParaRPr>
          </a:p>
        </p:txBody>
      </p:sp>
      <p:sp>
        <p:nvSpPr>
          <p:cNvPr id="15" name="Rectangle 14"/>
          <p:cNvSpPr/>
          <p:nvPr/>
        </p:nvSpPr>
        <p:spPr bwMode="auto">
          <a:xfrm>
            <a:off x="4495800" y="51816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Feature Extraction</a:t>
            </a:r>
            <a:endParaRPr lang="en-US" sz="2000" baseline="-25000" dirty="0">
              <a:solidFill>
                <a:schemeClr val="accent3"/>
              </a:solidFill>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685800"/>
            <a:ext cx="8229600" cy="638175"/>
          </a:xfrm>
        </p:spPr>
        <p:txBody>
          <a:bodyPr/>
          <a:lstStyle/>
          <a:p>
            <a:r>
              <a:rPr lang="en-US" sz="2400" dirty="0" smtClean="0">
                <a:ea typeface="ＭＳ Ｐゴシック" pitchFamily="1" charset="-128"/>
              </a:rPr>
              <a:t>The Results are made available to Users and archived by GAIA – this feedback is essential to building knowledge</a:t>
            </a:r>
          </a:p>
        </p:txBody>
      </p:sp>
      <p:sp>
        <p:nvSpPr>
          <p:cNvPr id="6" name="Rectangle 5"/>
          <p:cNvSpPr/>
          <p:nvPr/>
        </p:nvSpPr>
        <p:spPr bwMode="auto">
          <a:xfrm>
            <a:off x="3810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4038600" y="14859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Models</a:t>
            </a:r>
            <a:endParaRPr lang="en-US" sz="2000" baseline="-25000" dirty="0">
              <a:solidFill>
                <a:schemeClr val="accent3"/>
              </a:solidFill>
            </a:endParaRPr>
          </a:p>
        </p:txBody>
      </p:sp>
      <p:sp>
        <p:nvSpPr>
          <p:cNvPr id="8" name="Rectangle 7"/>
          <p:cNvSpPr/>
          <p:nvPr/>
        </p:nvSpPr>
        <p:spPr bwMode="auto">
          <a:xfrm>
            <a:off x="74676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Results</a:t>
            </a:r>
            <a:endParaRPr lang="en-US" sz="3200" baseline="-25000" dirty="0">
              <a:solidFill>
                <a:schemeClr val="accent3"/>
              </a:solidFill>
            </a:endParaRPr>
          </a:p>
        </p:txBody>
      </p:sp>
      <p:sp>
        <p:nvSpPr>
          <p:cNvPr id="9" name="Right Arrow 8"/>
          <p:cNvSpPr/>
          <p:nvPr/>
        </p:nvSpPr>
        <p:spPr bwMode="auto">
          <a:xfrm>
            <a:off x="1981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20493"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67056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1" name="Rectangle 10"/>
          <p:cNvSpPr/>
          <p:nvPr/>
        </p:nvSpPr>
        <p:spPr bwMode="auto">
          <a:xfrm>
            <a:off x="3276600" y="24003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Algorithms</a:t>
            </a:r>
            <a:endParaRPr lang="en-US" sz="2000" baseline="-25000" dirty="0">
              <a:solidFill>
                <a:schemeClr val="accent3"/>
              </a:solidFill>
            </a:endParaRPr>
          </a:p>
        </p:txBody>
      </p:sp>
      <p:sp>
        <p:nvSpPr>
          <p:cNvPr id="13" name="Rectangle 12"/>
          <p:cNvSpPr/>
          <p:nvPr/>
        </p:nvSpPr>
        <p:spPr bwMode="auto">
          <a:xfrm>
            <a:off x="4495800" y="321945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Workflow</a:t>
            </a:r>
            <a:endParaRPr lang="en-US" sz="2000" baseline="-25000" dirty="0">
              <a:solidFill>
                <a:schemeClr val="accent3"/>
              </a:solidFill>
            </a:endParaRPr>
          </a:p>
        </p:txBody>
      </p:sp>
      <p:sp>
        <p:nvSpPr>
          <p:cNvPr id="14" name="Rectangle 13"/>
          <p:cNvSpPr/>
          <p:nvPr/>
        </p:nvSpPr>
        <p:spPr bwMode="auto">
          <a:xfrm>
            <a:off x="3276600" y="41910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Anomaly Identification</a:t>
            </a:r>
            <a:endParaRPr lang="en-US" sz="2000" baseline="-25000" dirty="0">
              <a:solidFill>
                <a:schemeClr val="accent3"/>
              </a:solidFill>
            </a:endParaRPr>
          </a:p>
        </p:txBody>
      </p:sp>
      <p:sp>
        <p:nvSpPr>
          <p:cNvPr id="15" name="Rectangle 14"/>
          <p:cNvSpPr/>
          <p:nvPr/>
        </p:nvSpPr>
        <p:spPr bwMode="auto">
          <a:xfrm>
            <a:off x="4495800" y="5181600"/>
            <a:ext cx="1524000" cy="13335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Feature Extraction</a:t>
            </a:r>
            <a:endParaRPr lang="en-US" sz="2000" baseline="-25000" dirty="0">
              <a:solidFill>
                <a:schemeClr val="accent3"/>
              </a:solidFill>
            </a:endParaRPr>
          </a:p>
        </p:txBody>
      </p:sp>
      <p:sp>
        <p:nvSpPr>
          <p:cNvPr id="18" name="Left Arrow 17"/>
          <p:cNvSpPr/>
          <p:nvPr/>
        </p:nvSpPr>
        <p:spPr bwMode="auto">
          <a:xfrm>
            <a:off x="152400" y="4038600"/>
            <a:ext cx="7943850" cy="800100"/>
          </a:xfrm>
          <a:prstGeom prst="leftArrow">
            <a:avLst/>
          </a:prstGeom>
          <a:gradFill>
            <a:gsLst>
              <a:gs pos="0">
                <a:schemeClr val="accent1">
                  <a:tint val="100000"/>
                  <a:shade val="100000"/>
                  <a:satMod val="130000"/>
                  <a:alpha val="25000"/>
                </a:schemeClr>
              </a:gs>
              <a:gs pos="100000">
                <a:schemeClr val="accent1">
                  <a:tint val="50000"/>
                  <a:shade val="100000"/>
                  <a:satMod val="350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a typeface="ＭＳ Ｐゴシック" pitchFamily="1" charset="-128"/>
              </a:rPr>
              <a:t>Work flow – capturing the transformation of data into knowledge</a:t>
            </a:r>
          </a:p>
        </p:txBody>
      </p:sp>
      <p:sp>
        <p:nvSpPr>
          <p:cNvPr id="21507" name="Content Placeholder 2"/>
          <p:cNvSpPr>
            <a:spLocks noGrp="1"/>
          </p:cNvSpPr>
          <p:nvPr>
            <p:ph idx="1"/>
          </p:nvPr>
        </p:nvSpPr>
        <p:spPr/>
        <p:txBody>
          <a:bodyPr/>
          <a:lstStyle/>
          <a:p>
            <a:r>
              <a:rPr lang="en-US" dirty="0" smtClean="0">
                <a:ea typeface="ＭＳ Ｐゴシック" pitchFamily="1" charset="-128"/>
              </a:rPr>
              <a:t>Knowledge transfer as well as information content is the goal</a:t>
            </a:r>
          </a:p>
          <a:p>
            <a:r>
              <a:rPr lang="en-US" dirty="0" smtClean="0">
                <a:ea typeface="ＭＳ Ｐゴシック" pitchFamily="1" charset="-128"/>
              </a:rPr>
              <a:t>Once a tool for producing a given data product has been created - how do you reproduce that?</a:t>
            </a:r>
          </a:p>
          <a:p>
            <a:r>
              <a:rPr lang="en-US" dirty="0" smtClean="0">
                <a:ea typeface="ＭＳ Ｐゴシック" pitchFamily="1" charset="-128"/>
              </a:rPr>
              <a:t>“Workflow” means reproducing the process of achieving a given result:</a:t>
            </a:r>
          </a:p>
          <a:p>
            <a:pPr lvl="1"/>
            <a:r>
              <a:rPr lang="en-US" dirty="0" smtClean="0">
                <a:ea typeface="ＭＳ Ｐゴシック" pitchFamily="1" charset="-128"/>
              </a:rPr>
              <a:t>What data were accessed?</a:t>
            </a:r>
          </a:p>
          <a:p>
            <a:pPr lvl="1"/>
            <a:r>
              <a:rPr lang="en-US" dirty="0" smtClean="0">
                <a:ea typeface="ＭＳ Ｐゴシック" pitchFamily="1" charset="-128"/>
              </a:rPr>
              <a:t>What parameters were supplied?</a:t>
            </a:r>
          </a:p>
          <a:p>
            <a:pPr lvl="1"/>
            <a:r>
              <a:rPr lang="en-US" dirty="0" smtClean="0">
                <a:ea typeface="ＭＳ Ｐゴシック" pitchFamily="1" charset="-128"/>
              </a:rPr>
              <a:t>How was the data processed?</a:t>
            </a:r>
          </a:p>
          <a:p>
            <a:pPr lvl="1"/>
            <a:r>
              <a:rPr lang="en-US" dirty="0" smtClean="0">
                <a:ea typeface="ＭＳ Ｐゴシック" pitchFamily="1" charset="-128"/>
              </a:rPr>
              <a:t>Where are “golden data sets” produced with this flow?</a:t>
            </a:r>
          </a:p>
          <a:p>
            <a:r>
              <a:rPr lang="en-US" dirty="0" smtClean="0">
                <a:ea typeface="ＭＳ Ｐゴシック" pitchFamily="1" charset="-128"/>
              </a:rPr>
              <a:t>A workflow can be passed on to a user </a:t>
            </a:r>
            <a:r>
              <a:rPr lang="en-US" dirty="0" smtClean="0">
                <a:solidFill>
                  <a:srgbClr val="FF0000"/>
                </a:solidFill>
                <a:ea typeface="ＭＳ Ｐゴシック" pitchFamily="1" charset="-128"/>
              </a:rPr>
              <a:t>- R2O</a:t>
            </a:r>
          </a:p>
          <a:p>
            <a:pPr lvl="1"/>
            <a:r>
              <a:rPr lang="en-US" dirty="0" smtClean="0">
                <a:ea typeface="ＭＳ Ｐゴシック" pitchFamily="1" charset="-128"/>
              </a:rPr>
              <a:t>The user can then reproduce the processing of a highly skilled analyst.</a:t>
            </a:r>
          </a:p>
          <a:p>
            <a:pPr lvl="1"/>
            <a:r>
              <a:rPr lang="en-US" dirty="0" smtClean="0">
                <a:ea typeface="ＭＳ Ｐゴシック" pitchFamily="1" charset="-128"/>
              </a:rPr>
              <a:t>The workflow can become an algorithm that supports a user directly.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609600"/>
            <a:ext cx="8229600" cy="638175"/>
          </a:xfrm>
        </p:spPr>
        <p:txBody>
          <a:bodyPr/>
          <a:lstStyle/>
          <a:p>
            <a:r>
              <a:rPr lang="en-US" dirty="0" smtClean="0">
                <a:ea typeface="ＭＳ Ｐゴシック" pitchFamily="1" charset="-128"/>
              </a:rPr>
              <a:t>Analysts create results from the data and these results are made available to Users</a:t>
            </a:r>
          </a:p>
        </p:txBody>
      </p:sp>
      <p:sp>
        <p:nvSpPr>
          <p:cNvPr id="6" name="Rectangle 5"/>
          <p:cNvSpPr/>
          <p:nvPr/>
        </p:nvSpPr>
        <p:spPr bwMode="auto">
          <a:xfrm>
            <a:off x="6096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smtClean="0">
                <a:solidFill>
                  <a:schemeClr val="accent3"/>
                </a:solidFill>
              </a:rPr>
              <a:t>Results</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22541"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GeospaceLayer4jg"/>
          <p:cNvPicPr>
            <a:picLocks noChangeAspect="1" noChangeArrowheads="1"/>
          </p:cNvPicPr>
          <p:nvPr/>
        </p:nvPicPr>
        <p:blipFill>
          <a:blip r:embed="rId3"/>
          <a:srcRect/>
          <a:stretch>
            <a:fillRect/>
          </a:stretch>
        </p:blipFill>
        <p:spPr bwMode="auto">
          <a:xfrm>
            <a:off x="-457200" y="0"/>
            <a:ext cx="9601200" cy="6918325"/>
          </a:xfrm>
          <a:prstGeom prst="rect">
            <a:avLst/>
          </a:prstGeom>
          <a:noFill/>
          <a:ln w="9525">
            <a:noFill/>
            <a:miter lim="800000"/>
            <a:headEnd/>
            <a:tailEnd/>
          </a:ln>
        </p:spPr>
      </p:pic>
      <p:sp>
        <p:nvSpPr>
          <p:cNvPr id="39939" name="Text Box 3"/>
          <p:cNvSpPr txBox="1">
            <a:spLocks noChangeArrowheads="1"/>
          </p:cNvSpPr>
          <p:nvPr/>
        </p:nvSpPr>
        <p:spPr bwMode="auto">
          <a:xfrm>
            <a:off x="990600" y="0"/>
            <a:ext cx="7010400" cy="457200"/>
          </a:xfrm>
          <a:prstGeom prst="rect">
            <a:avLst/>
          </a:prstGeom>
          <a:noFill/>
          <a:ln w="9525">
            <a:noFill/>
            <a:miter lim="800000"/>
            <a:headEnd/>
            <a:tailEnd/>
          </a:ln>
        </p:spPr>
        <p:txBody>
          <a:bodyPr>
            <a:spAutoFit/>
          </a:bodyPr>
          <a:lstStyle/>
          <a:p>
            <a:pPr eaLnBrk="0" hangingPunct="0"/>
            <a:r>
              <a:rPr lang="en-US" sz="2400" dirty="0">
                <a:solidFill>
                  <a:schemeClr val="tx2">
                    <a:lumMod val="50000"/>
                    <a:lumOff val="50000"/>
                  </a:schemeClr>
                </a:solidFill>
              </a:rPr>
              <a:t>Space Weather </a:t>
            </a:r>
            <a:r>
              <a:rPr lang="en-US" sz="2400" dirty="0">
                <a:solidFill>
                  <a:schemeClr val="bg1"/>
                </a:solidFill>
              </a:rPr>
              <a:t>Crosses Scientific Disciplines</a:t>
            </a:r>
          </a:p>
        </p:txBody>
      </p:sp>
      <p:sp>
        <p:nvSpPr>
          <p:cNvPr id="39940" name="Text Box 4"/>
          <p:cNvSpPr txBox="1">
            <a:spLocks noChangeArrowheads="1"/>
          </p:cNvSpPr>
          <p:nvPr/>
        </p:nvSpPr>
        <p:spPr bwMode="auto">
          <a:xfrm>
            <a:off x="-107950" y="1385888"/>
            <a:ext cx="1492250" cy="369887"/>
          </a:xfrm>
          <a:prstGeom prst="rect">
            <a:avLst/>
          </a:prstGeom>
          <a:noFill/>
          <a:ln w="9525">
            <a:noFill/>
            <a:miter lim="800000"/>
            <a:headEnd/>
            <a:tailEnd/>
          </a:ln>
        </p:spPr>
        <p:txBody>
          <a:bodyPr wrap="none">
            <a:spAutoFit/>
          </a:bodyPr>
          <a:lstStyle/>
          <a:p>
            <a:r>
              <a:rPr lang="en-US">
                <a:solidFill>
                  <a:srgbClr val="FFFF00"/>
                </a:solidFill>
                <a:latin typeface="Helvetica" pitchFamily="-65" charset="0"/>
              </a:rPr>
              <a:t>Solar Effects</a:t>
            </a:r>
          </a:p>
        </p:txBody>
      </p:sp>
      <p:sp>
        <p:nvSpPr>
          <p:cNvPr id="39941" name="Text Box 5"/>
          <p:cNvSpPr txBox="1">
            <a:spLocks noChangeArrowheads="1"/>
          </p:cNvSpPr>
          <p:nvPr/>
        </p:nvSpPr>
        <p:spPr bwMode="auto">
          <a:xfrm>
            <a:off x="4800600" y="1447800"/>
            <a:ext cx="2595563" cy="369888"/>
          </a:xfrm>
          <a:prstGeom prst="rect">
            <a:avLst/>
          </a:prstGeom>
          <a:noFill/>
          <a:ln w="9525">
            <a:noFill/>
            <a:miter lim="800000"/>
            <a:headEnd/>
            <a:tailEnd/>
          </a:ln>
        </p:spPr>
        <p:txBody>
          <a:bodyPr wrap="none">
            <a:spAutoFit/>
          </a:bodyPr>
          <a:lstStyle/>
          <a:p>
            <a:r>
              <a:rPr lang="en-US">
                <a:solidFill>
                  <a:srgbClr val="FFFF00"/>
                </a:solidFill>
                <a:latin typeface="Helvetica" pitchFamily="-65" charset="0"/>
              </a:rPr>
              <a:t>Magnetospheric Effects</a:t>
            </a:r>
          </a:p>
        </p:txBody>
      </p:sp>
      <p:sp>
        <p:nvSpPr>
          <p:cNvPr id="39942" name="Text Box 6"/>
          <p:cNvSpPr txBox="1">
            <a:spLocks noChangeArrowheads="1"/>
          </p:cNvSpPr>
          <p:nvPr/>
        </p:nvSpPr>
        <p:spPr bwMode="auto">
          <a:xfrm>
            <a:off x="2438400" y="471488"/>
            <a:ext cx="2711450" cy="369887"/>
          </a:xfrm>
          <a:prstGeom prst="rect">
            <a:avLst/>
          </a:prstGeom>
          <a:noFill/>
          <a:ln w="9525">
            <a:noFill/>
            <a:miter lim="800000"/>
            <a:headEnd/>
            <a:tailEnd/>
          </a:ln>
        </p:spPr>
        <p:txBody>
          <a:bodyPr wrap="none">
            <a:spAutoFit/>
          </a:bodyPr>
          <a:lstStyle/>
          <a:p>
            <a:r>
              <a:rPr lang="en-US">
                <a:solidFill>
                  <a:srgbClr val="FFFF00"/>
                </a:solidFill>
                <a:latin typeface="Helvetica" pitchFamily="-65" charset="0"/>
              </a:rPr>
              <a:t>Solar Energetic Particles</a:t>
            </a:r>
          </a:p>
        </p:txBody>
      </p:sp>
      <p:sp>
        <p:nvSpPr>
          <p:cNvPr id="39943" name="Text Box 7"/>
          <p:cNvSpPr txBox="1">
            <a:spLocks noChangeArrowheads="1"/>
          </p:cNvSpPr>
          <p:nvPr/>
        </p:nvSpPr>
        <p:spPr bwMode="auto">
          <a:xfrm>
            <a:off x="2438400" y="6172200"/>
            <a:ext cx="2916238" cy="369888"/>
          </a:xfrm>
          <a:prstGeom prst="rect">
            <a:avLst/>
          </a:prstGeom>
          <a:noFill/>
          <a:ln w="9525">
            <a:noFill/>
            <a:miter lim="800000"/>
            <a:headEnd/>
            <a:tailEnd/>
          </a:ln>
        </p:spPr>
        <p:txBody>
          <a:bodyPr wrap="none">
            <a:spAutoFit/>
          </a:bodyPr>
          <a:lstStyle/>
          <a:p>
            <a:r>
              <a:rPr lang="en-US">
                <a:solidFill>
                  <a:srgbClr val="FFFF00"/>
                </a:solidFill>
                <a:latin typeface="Helvetica" pitchFamily="-65" charset="0"/>
              </a:rPr>
              <a:t>Lower Atmospheric Effects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42"/>
                                        </p:tgtEl>
                                        <p:attrNameLst>
                                          <p:attrName>style.visibility</p:attrName>
                                        </p:attrNameLst>
                                      </p:cBhvr>
                                      <p:to>
                                        <p:strVal val="visible"/>
                                      </p:to>
                                    </p:set>
                                    <p:anim calcmode="lin" valueType="num">
                                      <p:cBhvr additive="base">
                                        <p:cTn id="11" dur="500" fill="hold"/>
                                        <p:tgtEl>
                                          <p:spTgt spid="39942"/>
                                        </p:tgtEl>
                                        <p:attrNameLst>
                                          <p:attrName>ppt_x</p:attrName>
                                        </p:attrNameLst>
                                      </p:cBhvr>
                                      <p:tavLst>
                                        <p:tav tm="0">
                                          <p:val>
                                            <p:strVal val="0-#ppt_w/2"/>
                                          </p:val>
                                        </p:tav>
                                        <p:tav tm="100000">
                                          <p:val>
                                            <p:strVal val="#ppt_x"/>
                                          </p:val>
                                        </p:tav>
                                      </p:tavLst>
                                    </p:anim>
                                    <p:anim calcmode="lin" valueType="num">
                                      <p:cBhvr additive="base">
                                        <p:cTn id="12" dur="500" fill="hold"/>
                                        <p:tgtEl>
                                          <p:spTgt spid="399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41"/>
                                        </p:tgtEl>
                                        <p:attrNameLst>
                                          <p:attrName>style.visibility</p:attrName>
                                        </p:attrNameLst>
                                      </p:cBhvr>
                                      <p:to>
                                        <p:strVal val="visible"/>
                                      </p:to>
                                    </p:set>
                                    <p:anim calcmode="lin" valueType="num">
                                      <p:cBhvr additive="base">
                                        <p:cTn id="15" dur="500" fill="hold"/>
                                        <p:tgtEl>
                                          <p:spTgt spid="39941"/>
                                        </p:tgtEl>
                                        <p:attrNameLst>
                                          <p:attrName>ppt_x</p:attrName>
                                        </p:attrNameLst>
                                      </p:cBhvr>
                                      <p:tavLst>
                                        <p:tav tm="0">
                                          <p:val>
                                            <p:strVal val="0-#ppt_w/2"/>
                                          </p:val>
                                        </p:tav>
                                        <p:tav tm="100000">
                                          <p:val>
                                            <p:strVal val="#ppt_x"/>
                                          </p:val>
                                        </p:tav>
                                      </p:tavLst>
                                    </p:anim>
                                    <p:anim calcmode="lin" valueType="num">
                                      <p:cBhvr additive="base">
                                        <p:cTn id="16" dur="500" fill="hold"/>
                                        <p:tgtEl>
                                          <p:spTgt spid="3994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additive="base">
                                        <p:cTn id="19" dur="500" fill="hold"/>
                                        <p:tgtEl>
                                          <p:spTgt spid="39943"/>
                                        </p:tgtEl>
                                        <p:attrNameLst>
                                          <p:attrName>ppt_x</p:attrName>
                                        </p:attrNameLst>
                                      </p:cBhvr>
                                      <p:tavLst>
                                        <p:tav tm="0">
                                          <p:val>
                                            <p:strVal val="0-#ppt_w/2"/>
                                          </p:val>
                                        </p:tav>
                                        <p:tav tm="100000">
                                          <p:val>
                                            <p:strVal val="#ppt_x"/>
                                          </p:val>
                                        </p:tav>
                                      </p:tavLst>
                                    </p:anim>
                                    <p:anim calcmode="lin" valueType="num">
                                      <p:cBhvr additive="base">
                                        <p:cTn id="20" dur="500" fill="hold"/>
                                        <p:tgtEl>
                                          <p:spTgt spid="39943"/>
                                        </p:tgtEl>
                                        <p:attrNameLst>
                                          <p:attrName>ppt_y</p:attrName>
                                        </p:attrNameLst>
                                      </p:cBhvr>
                                      <p:tavLst>
                                        <p:tav tm="0">
                                          <p:val>
                                            <p:strVal val="#ppt_y"/>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399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P spid="39942" grpId="0"/>
      <p:bldP spid="3994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838200"/>
            <a:ext cx="8229600" cy="638175"/>
          </a:xfrm>
        </p:spPr>
        <p:txBody>
          <a:bodyPr/>
          <a:lstStyle/>
          <a:p>
            <a:r>
              <a:rPr lang="en-US" dirty="0" smtClean="0">
                <a:ea typeface="ＭＳ Ｐゴシック" pitchFamily="1" charset="-128"/>
              </a:rPr>
              <a:t>Users take the results and interact with them to create the knowledge required to make an informed decision</a:t>
            </a:r>
          </a:p>
        </p:txBody>
      </p:sp>
      <p:sp>
        <p:nvSpPr>
          <p:cNvPr id="6" name="Rectangle 5"/>
          <p:cNvSpPr/>
          <p:nvPr/>
        </p:nvSpPr>
        <p:spPr bwMode="auto">
          <a:xfrm>
            <a:off x="6096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Results</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Users</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Inter-action</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23561"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609600"/>
            <a:ext cx="8229600" cy="638175"/>
          </a:xfrm>
        </p:spPr>
        <p:txBody>
          <a:bodyPr/>
          <a:lstStyle/>
          <a:p>
            <a:r>
              <a:rPr lang="en-US" dirty="0" smtClean="0">
                <a:ea typeface="ＭＳ Ｐゴシック" pitchFamily="1" charset="-128"/>
              </a:rPr>
              <a:t>The User requires a set of tools to organize data and results</a:t>
            </a:r>
          </a:p>
        </p:txBody>
      </p:sp>
      <p:sp>
        <p:nvSpPr>
          <p:cNvPr id="6" name="Rectangle 5"/>
          <p:cNvSpPr/>
          <p:nvPr/>
        </p:nvSpPr>
        <p:spPr bwMode="auto">
          <a:xfrm>
            <a:off x="6096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Results</a:t>
            </a:r>
            <a:endParaRPr lang="en-US" sz="3200" baseline="-25000" dirty="0">
              <a:solidFill>
                <a:schemeClr val="accent3"/>
              </a:solidFill>
            </a:endParaRPr>
          </a:p>
        </p:txBody>
      </p:sp>
      <p:sp>
        <p:nvSpPr>
          <p:cNvPr id="8" name="Rectangle 7"/>
          <p:cNvSpPr/>
          <p:nvPr/>
        </p:nvSpPr>
        <p:spPr bwMode="auto">
          <a:xfrm>
            <a:off x="7467600" y="14859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Inter-action</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24582"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67056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grpSp>
        <p:nvGrpSpPr>
          <p:cNvPr id="2" name="Group 19"/>
          <p:cNvGrpSpPr>
            <a:grpSpLocks/>
          </p:cNvGrpSpPr>
          <p:nvPr/>
        </p:nvGrpSpPr>
        <p:grpSpPr bwMode="auto">
          <a:xfrm>
            <a:off x="3124200" y="1247775"/>
            <a:ext cx="2895600" cy="2286000"/>
            <a:chOff x="2895600" y="1247775"/>
            <a:chExt cx="2895600" cy="2286000"/>
          </a:xfrm>
        </p:grpSpPr>
        <p:sp>
          <p:nvSpPr>
            <p:cNvPr id="7" name="Rectangle 6"/>
            <p:cNvSpPr/>
            <p:nvPr/>
          </p:nvSpPr>
          <p:spPr bwMode="auto">
            <a:xfrm>
              <a:off x="3505200" y="1247775"/>
              <a:ext cx="1524000" cy="1143000"/>
            </a:xfrm>
            <a:prstGeom prst="rect">
              <a:avLst/>
            </a:prstGeom>
            <a:ln>
              <a:headEnd type="none" w="med" len="med"/>
              <a:tailEnd type="none" w="med" len="med"/>
            </a:ln>
          </p:spPr>
          <p:style>
            <a:lnRef idx="0">
              <a:schemeClr val="accent6"/>
            </a:lnRef>
            <a:fillRef idx="1002">
              <a:schemeClr val="dk2"/>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Maps</a:t>
              </a:r>
              <a:endParaRPr lang="en-US" sz="2000" baseline="-25000" dirty="0">
                <a:solidFill>
                  <a:schemeClr val="accent3"/>
                </a:solidFill>
              </a:endParaRPr>
            </a:p>
          </p:txBody>
        </p:sp>
        <p:sp>
          <p:nvSpPr>
            <p:cNvPr id="11" name="Rectangle 10"/>
            <p:cNvSpPr/>
            <p:nvPr/>
          </p:nvSpPr>
          <p:spPr bwMode="auto">
            <a:xfrm>
              <a:off x="4267200" y="2390775"/>
              <a:ext cx="1524000" cy="1143000"/>
            </a:xfrm>
            <a:prstGeom prst="rect">
              <a:avLst/>
            </a:prstGeom>
            <a:ln>
              <a:headEnd type="none" w="med" len="med"/>
              <a:tailEnd type="none" w="med" len="med"/>
            </a:ln>
          </p:spPr>
          <p:style>
            <a:lnRef idx="0">
              <a:schemeClr val="accent6"/>
            </a:lnRef>
            <a:fillRef idx="1002">
              <a:schemeClr val="dk2"/>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Timeline</a:t>
              </a:r>
              <a:endParaRPr lang="en-US" sz="2000" baseline="-25000" dirty="0">
                <a:solidFill>
                  <a:schemeClr val="accent3"/>
                </a:solidFill>
              </a:endParaRPr>
            </a:p>
          </p:txBody>
        </p:sp>
        <p:sp>
          <p:nvSpPr>
            <p:cNvPr id="13" name="Rectangle 12"/>
            <p:cNvSpPr/>
            <p:nvPr/>
          </p:nvSpPr>
          <p:spPr bwMode="auto">
            <a:xfrm>
              <a:off x="2895600" y="19812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Visualization</a:t>
              </a:r>
              <a:endParaRPr lang="en-US" sz="2000" baseline="-25000" dirty="0">
                <a:solidFill>
                  <a:schemeClr val="accent3"/>
                </a:solidFill>
              </a:endParaRPr>
            </a:p>
          </p:txBody>
        </p:sp>
      </p:grpSp>
      <p:grpSp>
        <p:nvGrpSpPr>
          <p:cNvPr id="3" name="Group 20"/>
          <p:cNvGrpSpPr>
            <a:grpSpLocks/>
          </p:cNvGrpSpPr>
          <p:nvPr/>
        </p:nvGrpSpPr>
        <p:grpSpPr bwMode="auto">
          <a:xfrm>
            <a:off x="2362200" y="3533775"/>
            <a:ext cx="2895600" cy="2247900"/>
            <a:chOff x="2362200" y="3533775"/>
            <a:chExt cx="2895600" cy="2247900"/>
          </a:xfrm>
        </p:grpSpPr>
        <p:sp>
          <p:nvSpPr>
            <p:cNvPr id="14" name="Rectangle 13"/>
            <p:cNvSpPr/>
            <p:nvPr/>
          </p:nvSpPr>
          <p:spPr bwMode="auto">
            <a:xfrm>
              <a:off x="2971800" y="3533775"/>
              <a:ext cx="1524000" cy="1143000"/>
            </a:xfrm>
            <a:prstGeom prst="rect">
              <a:avLst/>
            </a:prstGeom>
            <a:ln>
              <a:headEnd type="none" w="med" len="med"/>
              <a:tailEnd type="none" w="med" len="med"/>
            </a:ln>
          </p:spPr>
          <p:style>
            <a:lnRef idx="0">
              <a:schemeClr val="accent6"/>
            </a:lnRef>
            <a:fillRef idx="1002">
              <a:schemeClr val="dk2"/>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Google</a:t>
              </a:r>
              <a:endParaRPr lang="en-US" sz="2000" baseline="-25000" dirty="0">
                <a:solidFill>
                  <a:schemeClr val="accent3"/>
                </a:solidFill>
              </a:endParaRPr>
            </a:p>
          </p:txBody>
        </p:sp>
        <p:sp>
          <p:nvSpPr>
            <p:cNvPr id="15" name="Rectangle 14"/>
            <p:cNvSpPr/>
            <p:nvPr/>
          </p:nvSpPr>
          <p:spPr bwMode="auto">
            <a:xfrm>
              <a:off x="3733800" y="4638675"/>
              <a:ext cx="1524000" cy="1143000"/>
            </a:xfrm>
            <a:prstGeom prst="rect">
              <a:avLst/>
            </a:prstGeom>
            <a:ln>
              <a:headEnd type="none" w="med" len="med"/>
              <a:tailEnd type="none" w="med" len="med"/>
            </a:ln>
          </p:spPr>
          <p:style>
            <a:lnRef idx="0">
              <a:schemeClr val="accent6"/>
            </a:lnRef>
            <a:fillRef idx="1002">
              <a:schemeClr val="dk2"/>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Entity Relationship</a:t>
              </a:r>
              <a:endParaRPr lang="en-US" sz="2000" baseline="-25000" dirty="0">
                <a:solidFill>
                  <a:schemeClr val="accent3"/>
                </a:solidFill>
              </a:endParaRPr>
            </a:p>
          </p:txBody>
        </p:sp>
        <p:sp>
          <p:nvSpPr>
            <p:cNvPr id="16" name="Rectangle 15"/>
            <p:cNvSpPr/>
            <p:nvPr/>
          </p:nvSpPr>
          <p:spPr bwMode="auto">
            <a:xfrm>
              <a:off x="2362200" y="42291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Search</a:t>
              </a:r>
              <a:endParaRPr lang="en-US" sz="2000" baseline="-25000" dirty="0">
                <a:solidFill>
                  <a:schemeClr val="accent3"/>
                </a:solidFill>
              </a:endParaRPr>
            </a:p>
          </p:txBody>
        </p:sp>
      </p:grpSp>
      <p:grpSp>
        <p:nvGrpSpPr>
          <p:cNvPr id="4" name="Group 21"/>
          <p:cNvGrpSpPr>
            <a:grpSpLocks/>
          </p:cNvGrpSpPr>
          <p:nvPr/>
        </p:nvGrpSpPr>
        <p:grpSpPr bwMode="auto">
          <a:xfrm>
            <a:off x="4800600" y="3295650"/>
            <a:ext cx="2895600" cy="2247900"/>
            <a:chOff x="2362200" y="3533775"/>
            <a:chExt cx="2895600" cy="2247900"/>
          </a:xfrm>
        </p:grpSpPr>
        <p:sp>
          <p:nvSpPr>
            <p:cNvPr id="23" name="Rectangle 22"/>
            <p:cNvSpPr/>
            <p:nvPr/>
          </p:nvSpPr>
          <p:spPr bwMode="auto">
            <a:xfrm>
              <a:off x="2971800" y="3533775"/>
              <a:ext cx="1524000" cy="1143000"/>
            </a:xfrm>
            <a:prstGeom prst="rect">
              <a:avLst/>
            </a:prstGeom>
            <a:ln>
              <a:headEnd type="none" w="med" len="med"/>
              <a:tailEnd type="none" w="med" len="med"/>
            </a:ln>
          </p:spPr>
          <p:style>
            <a:lnRef idx="0">
              <a:schemeClr val="accent6"/>
            </a:lnRef>
            <a:fillRef idx="1002">
              <a:schemeClr val="dk2"/>
            </a:fillRef>
            <a:effectRef idx="3">
              <a:schemeClr val="accent6"/>
            </a:effectRef>
            <a:fontRef idx="minor">
              <a:schemeClr val="lt1"/>
            </a:fontRef>
          </p:style>
          <p:txBody>
            <a:bodyPr lIns="0" tIns="0" rIns="0" bIns="0" anchor="ctr" anchorCtr="1"/>
            <a:lstStyle/>
            <a:p>
              <a:pPr defTabSz="914400">
                <a:defRPr/>
              </a:pPr>
              <a:r>
                <a:rPr lang="en-US" sz="2000" dirty="0" err="1">
                  <a:solidFill>
                    <a:schemeClr val="accent3"/>
                  </a:solidFill>
                </a:rPr>
                <a:t>iGoogle</a:t>
              </a:r>
              <a:endParaRPr lang="en-US" sz="2000" baseline="-25000" dirty="0">
                <a:solidFill>
                  <a:schemeClr val="accent3"/>
                </a:solidFill>
              </a:endParaRPr>
            </a:p>
          </p:txBody>
        </p:sp>
        <p:sp>
          <p:nvSpPr>
            <p:cNvPr id="24" name="Rectangle 23"/>
            <p:cNvSpPr/>
            <p:nvPr/>
          </p:nvSpPr>
          <p:spPr bwMode="auto">
            <a:xfrm>
              <a:off x="3733800" y="4638675"/>
              <a:ext cx="1524000" cy="1143000"/>
            </a:xfrm>
            <a:prstGeom prst="rect">
              <a:avLst/>
            </a:prstGeom>
            <a:ln>
              <a:headEnd type="none" w="med" len="med"/>
              <a:tailEnd type="none" w="med" len="med"/>
            </a:ln>
          </p:spPr>
          <p:style>
            <a:lnRef idx="0">
              <a:schemeClr val="accent6"/>
            </a:lnRef>
            <a:fillRef idx="1002">
              <a:schemeClr val="dk2"/>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IM</a:t>
              </a:r>
            </a:p>
          </p:txBody>
        </p:sp>
        <p:sp>
          <p:nvSpPr>
            <p:cNvPr id="25" name="Rectangle 24"/>
            <p:cNvSpPr/>
            <p:nvPr/>
          </p:nvSpPr>
          <p:spPr bwMode="auto">
            <a:xfrm>
              <a:off x="2362200" y="4229100"/>
              <a:ext cx="1524000" cy="1143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Alert</a:t>
              </a:r>
              <a:endParaRPr lang="en-US" sz="2000" baseline="-25000" dirty="0">
                <a:solidFill>
                  <a:schemeClr val="accent3"/>
                </a:solidFill>
              </a:endParaRPr>
            </a:p>
          </p:txBody>
        </p:sp>
      </p:grpSp>
      <p:sp>
        <p:nvSpPr>
          <p:cNvPr id="20" name="TextBox 19"/>
          <p:cNvSpPr txBox="1"/>
          <p:nvPr/>
        </p:nvSpPr>
        <p:spPr>
          <a:xfrm>
            <a:off x="762000" y="5638800"/>
            <a:ext cx="8001000" cy="914400"/>
          </a:xfrm>
          <a:prstGeom prst="rect">
            <a:avLst/>
          </a:prstGeom>
          <a:solidFill>
            <a:schemeClr val="bg1"/>
          </a:solidFill>
        </p:spPr>
        <p:txBody>
          <a:bodyPr wrap="square" rtlCol="0">
            <a:spAutoFit/>
          </a:bodyPr>
          <a:lstStyle/>
          <a:p>
            <a:r>
              <a:rPr lang="en-US" dirty="0" smtClean="0"/>
              <a:t>GAIA  would provide the architecture for creating new tools – not all the tools. </a:t>
            </a:r>
          </a:p>
          <a:p>
            <a:r>
              <a:rPr lang="en-US" dirty="0" smtClean="0"/>
              <a:t>GAIA would “seed” the process by creating an initial set of tools for a particular “use case”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609600"/>
            <a:ext cx="8229600" cy="638175"/>
          </a:xfrm>
        </p:spPr>
        <p:txBody>
          <a:bodyPr/>
          <a:lstStyle/>
          <a:p>
            <a:r>
              <a:rPr lang="en-US" sz="2400" dirty="0" smtClean="0">
                <a:ea typeface="ＭＳ Ｐゴシック" pitchFamily="1" charset="-128"/>
              </a:rPr>
              <a:t> GAIA would support electronic conferencing to promote the virtual interaction of the analyst and user communities</a:t>
            </a:r>
          </a:p>
        </p:txBody>
      </p:sp>
      <p:sp>
        <p:nvSpPr>
          <p:cNvPr id="7" name="Rectangle 6"/>
          <p:cNvSpPr/>
          <p:nvPr/>
        </p:nvSpPr>
        <p:spPr bwMode="auto">
          <a:xfrm>
            <a:off x="3810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6934200" y="14859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User</a:t>
            </a:r>
            <a:endParaRPr lang="en-US" sz="3200" baseline="-25000" dirty="0">
              <a:solidFill>
                <a:schemeClr val="accent3"/>
              </a:solidFill>
            </a:endParaRPr>
          </a:p>
        </p:txBody>
      </p:sp>
      <p:sp>
        <p:nvSpPr>
          <p:cNvPr id="29701"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1" name="Left-Right Arrow 10"/>
          <p:cNvSpPr/>
          <p:nvPr/>
        </p:nvSpPr>
        <p:spPr bwMode="auto">
          <a:xfrm>
            <a:off x="5943600" y="3657600"/>
            <a:ext cx="838200" cy="2286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3" name="Left-Right Arrow 12"/>
          <p:cNvSpPr/>
          <p:nvPr/>
        </p:nvSpPr>
        <p:spPr bwMode="auto">
          <a:xfrm>
            <a:off x="1943100" y="3695700"/>
            <a:ext cx="838200" cy="2286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4" name="Rectangle 13"/>
          <p:cNvSpPr/>
          <p:nvPr/>
        </p:nvSpPr>
        <p:spPr bwMode="auto">
          <a:xfrm>
            <a:off x="3581400" y="14478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2000" dirty="0">
                <a:solidFill>
                  <a:schemeClr val="accent3"/>
                </a:solidFill>
              </a:rPr>
              <a:t>Knowledge </a:t>
            </a:r>
          </a:p>
          <a:p>
            <a:pPr defTabSz="914400">
              <a:defRPr/>
            </a:pPr>
            <a:r>
              <a:rPr lang="en-US" sz="2800" baseline="-25000" dirty="0">
                <a:solidFill>
                  <a:schemeClr val="accent3"/>
                </a:solidFill>
              </a:rPr>
              <a:t>Discovery</a:t>
            </a:r>
          </a:p>
          <a:p>
            <a:pPr defTabSz="914400">
              <a:defRPr/>
            </a:pPr>
            <a:r>
              <a:rPr lang="en-US" sz="2800" baseline="-25000" dirty="0">
                <a:solidFill>
                  <a:schemeClr val="accent3"/>
                </a:solidFill>
              </a:rPr>
              <a:t>Dissemination</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609600"/>
            <a:ext cx="8229600" cy="638175"/>
          </a:xfrm>
        </p:spPr>
        <p:txBody>
          <a:bodyPr/>
          <a:lstStyle/>
          <a:p>
            <a:r>
              <a:rPr lang="en-US" sz="2400" dirty="0" smtClean="0">
                <a:ea typeface="ＭＳ Ｐゴシック" pitchFamily="1" charset="-128"/>
              </a:rPr>
              <a:t> The interaction with the analysts enables the user to address their individual requirements while also providing access to subject matter experts</a:t>
            </a:r>
          </a:p>
        </p:txBody>
      </p:sp>
      <p:sp>
        <p:nvSpPr>
          <p:cNvPr id="7" name="Rectangle 6"/>
          <p:cNvSpPr/>
          <p:nvPr/>
        </p:nvSpPr>
        <p:spPr bwMode="auto">
          <a:xfrm>
            <a:off x="3810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6934200" y="14859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User</a:t>
            </a:r>
            <a:endParaRPr lang="en-US" sz="3200" baseline="-25000" dirty="0">
              <a:solidFill>
                <a:schemeClr val="accent3"/>
              </a:solidFill>
            </a:endParaRPr>
          </a:p>
        </p:txBody>
      </p:sp>
      <p:sp>
        <p:nvSpPr>
          <p:cNvPr id="30725"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1" name="Left-Right Arrow 10"/>
          <p:cNvSpPr/>
          <p:nvPr/>
        </p:nvSpPr>
        <p:spPr bwMode="auto">
          <a:xfrm>
            <a:off x="5943600" y="3657600"/>
            <a:ext cx="838200" cy="2286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3" name="Left-Right Arrow 12"/>
          <p:cNvSpPr/>
          <p:nvPr/>
        </p:nvSpPr>
        <p:spPr bwMode="auto">
          <a:xfrm>
            <a:off x="1943100" y="3695700"/>
            <a:ext cx="838200" cy="2286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21" name="Rectangle 20"/>
          <p:cNvSpPr/>
          <p:nvPr/>
        </p:nvSpPr>
        <p:spPr bwMode="auto">
          <a:xfrm>
            <a:off x="3581400" y="5291137"/>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Evaluate</a:t>
            </a:r>
            <a:endParaRPr lang="en-US" baseline="-25000" dirty="0">
              <a:solidFill>
                <a:schemeClr val="accent3"/>
              </a:solidFill>
            </a:endParaRPr>
          </a:p>
        </p:txBody>
      </p:sp>
      <p:sp>
        <p:nvSpPr>
          <p:cNvPr id="22" name="Rectangle 21"/>
          <p:cNvSpPr/>
          <p:nvPr/>
        </p:nvSpPr>
        <p:spPr bwMode="auto">
          <a:xfrm>
            <a:off x="3581400" y="4379119"/>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Test</a:t>
            </a:r>
            <a:endParaRPr lang="en-US" baseline="-25000" dirty="0">
              <a:solidFill>
                <a:schemeClr val="accent3"/>
              </a:solidFill>
            </a:endParaRPr>
          </a:p>
        </p:txBody>
      </p:sp>
      <p:sp>
        <p:nvSpPr>
          <p:cNvPr id="23" name="Rectangle 22"/>
          <p:cNvSpPr/>
          <p:nvPr/>
        </p:nvSpPr>
        <p:spPr bwMode="auto">
          <a:xfrm>
            <a:off x="3581400" y="3467100"/>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Hypothesize</a:t>
            </a:r>
            <a:endParaRPr lang="en-US" baseline="-25000" dirty="0">
              <a:solidFill>
                <a:schemeClr val="accent3"/>
              </a:solidFill>
            </a:endParaRPr>
          </a:p>
        </p:txBody>
      </p:sp>
      <p:sp>
        <p:nvSpPr>
          <p:cNvPr id="24" name="Rectangle 23"/>
          <p:cNvSpPr/>
          <p:nvPr/>
        </p:nvSpPr>
        <p:spPr bwMode="auto">
          <a:xfrm>
            <a:off x="3581400" y="2555081"/>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Integrate</a:t>
            </a:r>
            <a:endParaRPr lang="en-US" baseline="-25000" dirty="0">
              <a:solidFill>
                <a:schemeClr val="accent3"/>
              </a:solidFill>
            </a:endParaRPr>
          </a:p>
        </p:txBody>
      </p:sp>
      <p:sp>
        <p:nvSpPr>
          <p:cNvPr id="25" name="Rectangle 24"/>
          <p:cNvSpPr/>
          <p:nvPr/>
        </p:nvSpPr>
        <p:spPr bwMode="auto">
          <a:xfrm>
            <a:off x="3581400" y="1643062"/>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Observe</a:t>
            </a:r>
            <a:endParaRPr lang="en-US" baseline="-25000" dirty="0">
              <a:solidFill>
                <a:schemeClr val="accent3"/>
              </a:solidFill>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609600"/>
            <a:ext cx="8229600" cy="638175"/>
          </a:xfrm>
        </p:spPr>
        <p:txBody>
          <a:bodyPr/>
          <a:lstStyle/>
          <a:p>
            <a:r>
              <a:rPr lang="en-US" dirty="0" smtClean="0">
                <a:ea typeface="ＭＳ Ｐゴシック" pitchFamily="1" charset="-128"/>
              </a:rPr>
              <a:t> GAIA will support the feedback from the user to the analyst community</a:t>
            </a:r>
          </a:p>
        </p:txBody>
      </p:sp>
      <p:sp>
        <p:nvSpPr>
          <p:cNvPr id="7" name="Rectangle 6"/>
          <p:cNvSpPr/>
          <p:nvPr/>
        </p:nvSpPr>
        <p:spPr bwMode="auto">
          <a:xfrm>
            <a:off x="381000" y="15240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8" name="Rectangle 7"/>
          <p:cNvSpPr/>
          <p:nvPr/>
        </p:nvSpPr>
        <p:spPr bwMode="auto">
          <a:xfrm>
            <a:off x="6934200" y="1485900"/>
            <a:ext cx="1524000" cy="4495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0" rIns="0" bIns="0" anchor="ctr" anchorCtr="1"/>
          <a:lstStyle/>
          <a:p>
            <a:pPr defTabSz="914400">
              <a:defRPr/>
            </a:pPr>
            <a:r>
              <a:rPr lang="en-US" sz="3200" dirty="0">
                <a:solidFill>
                  <a:schemeClr val="accent3"/>
                </a:solidFill>
              </a:rPr>
              <a:t>User</a:t>
            </a:r>
            <a:endParaRPr lang="en-US" sz="3200" baseline="-25000" dirty="0">
              <a:solidFill>
                <a:schemeClr val="accent3"/>
              </a:solidFill>
            </a:endParaRPr>
          </a:p>
        </p:txBody>
      </p:sp>
      <p:sp>
        <p:nvSpPr>
          <p:cNvPr id="31749"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1" name="Left-Right Arrow 10"/>
          <p:cNvSpPr/>
          <p:nvPr/>
        </p:nvSpPr>
        <p:spPr bwMode="auto">
          <a:xfrm>
            <a:off x="5943600" y="3657600"/>
            <a:ext cx="838200" cy="2286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3" name="Left-Right Arrow 12"/>
          <p:cNvSpPr/>
          <p:nvPr/>
        </p:nvSpPr>
        <p:spPr bwMode="auto">
          <a:xfrm>
            <a:off x="1943100" y="3695700"/>
            <a:ext cx="838200" cy="228600"/>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4" name="Circular Arrow 13"/>
          <p:cNvSpPr/>
          <p:nvPr/>
        </p:nvSpPr>
        <p:spPr bwMode="auto">
          <a:xfrm rot="13371299">
            <a:off x="1804662" y="2548713"/>
            <a:ext cx="4000500" cy="3657600"/>
          </a:xfrm>
          <a:prstGeom prst="circularArrow">
            <a:avLst>
              <a:gd name="adj1" fmla="val 12500"/>
              <a:gd name="adj2" fmla="val 2091775"/>
              <a:gd name="adj3" fmla="val 20457681"/>
              <a:gd name="adj4" fmla="val 9677154"/>
              <a:gd name="adj5" fmla="val 12500"/>
            </a:avLst>
          </a:prstGeom>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lIns="0" tIns="0" rIns="0" bIns="0" anchor="b"/>
          <a:lstStyle/>
          <a:p>
            <a:pPr defTabSz="914400">
              <a:defRPr/>
            </a:pPr>
            <a:endParaRPr lang="en-US" baseline="-25000" dirty="0">
              <a:solidFill>
                <a:schemeClr val="accent3"/>
              </a:solidFill>
            </a:endParaRPr>
          </a:p>
        </p:txBody>
      </p:sp>
      <p:sp>
        <p:nvSpPr>
          <p:cNvPr id="15" name="Circular Arrow 14"/>
          <p:cNvSpPr/>
          <p:nvPr/>
        </p:nvSpPr>
        <p:spPr bwMode="auto">
          <a:xfrm rot="8322105">
            <a:off x="3490773" y="1821757"/>
            <a:ext cx="4000500" cy="3657600"/>
          </a:xfrm>
          <a:prstGeom prst="circularArrow">
            <a:avLst>
              <a:gd name="adj1" fmla="val 12500"/>
              <a:gd name="adj2" fmla="val 1142319"/>
              <a:gd name="adj3" fmla="val 20457681"/>
              <a:gd name="adj4" fmla="val 9480312"/>
              <a:gd name="adj5" fmla="val 12500"/>
            </a:avLst>
          </a:prstGeom>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lIns="0" tIns="0" rIns="0" bIns="0" anchor="b"/>
          <a:lstStyle/>
          <a:p>
            <a:pPr defTabSz="914400">
              <a:defRPr/>
            </a:pPr>
            <a:endParaRPr lang="en-US" baseline="-25000" dirty="0">
              <a:solidFill>
                <a:schemeClr val="accent3"/>
              </a:solidFill>
            </a:endParaRPr>
          </a:p>
        </p:txBody>
      </p:sp>
      <p:sp>
        <p:nvSpPr>
          <p:cNvPr id="16" name="Circular Arrow 15"/>
          <p:cNvSpPr/>
          <p:nvPr/>
        </p:nvSpPr>
        <p:spPr bwMode="auto">
          <a:xfrm>
            <a:off x="2209800" y="956487"/>
            <a:ext cx="4000500" cy="3082113"/>
          </a:xfrm>
          <a:prstGeom prst="circularArrow">
            <a:avLst>
              <a:gd name="adj1" fmla="val 12500"/>
              <a:gd name="adj2" fmla="val 1501918"/>
              <a:gd name="adj3" fmla="val 20457681"/>
              <a:gd name="adj4" fmla="val 9095934"/>
              <a:gd name="adj5" fmla="val 15763"/>
            </a:avLst>
          </a:prstGeom>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lightRig rig="threePt" dir="t"/>
          </a:scene3d>
          <a:sp3d>
            <a:bevelT/>
          </a:sp3d>
        </p:spPr>
        <p:style>
          <a:lnRef idx="0">
            <a:scrgbClr r="0" g="0" b="0"/>
          </a:lnRef>
          <a:fillRef idx="1003">
            <a:schemeClr val="dk2"/>
          </a:fillRef>
          <a:effectRef idx="0">
            <a:scrgbClr r="0" g="0" b="0"/>
          </a:effectRef>
          <a:fontRef idx="major"/>
        </p:style>
        <p:txBody>
          <a:bodyPr lIns="0" tIns="0" rIns="0" bIns="0" anchor="b"/>
          <a:lstStyle/>
          <a:p>
            <a:pPr defTabSz="914400">
              <a:defRPr/>
            </a:pPr>
            <a:endParaRPr lang="en-US" baseline="-25000" dirty="0">
              <a:solidFill>
                <a:schemeClr val="accent3"/>
              </a:solidFill>
            </a:endParaRPr>
          </a:p>
        </p:txBody>
      </p:sp>
      <p:sp>
        <p:nvSpPr>
          <p:cNvPr id="18" name="Rectangle 17"/>
          <p:cNvSpPr/>
          <p:nvPr/>
        </p:nvSpPr>
        <p:spPr bwMode="auto">
          <a:xfrm>
            <a:off x="3276600" y="2214562"/>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Bayesian Reasoning</a:t>
            </a:r>
            <a:endParaRPr lang="en-US" baseline="-25000" dirty="0">
              <a:solidFill>
                <a:schemeClr val="accent3"/>
              </a:solidFill>
            </a:endParaRPr>
          </a:p>
        </p:txBody>
      </p:sp>
      <p:sp>
        <p:nvSpPr>
          <p:cNvPr id="19" name="Rectangle 18"/>
          <p:cNvSpPr/>
          <p:nvPr/>
        </p:nvSpPr>
        <p:spPr bwMode="auto">
          <a:xfrm>
            <a:off x="3048000" y="3314700"/>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Reasoning by Analogy</a:t>
            </a:r>
            <a:endParaRPr lang="en-US" baseline="-25000" dirty="0">
              <a:solidFill>
                <a:schemeClr val="accent3"/>
              </a:solidFill>
            </a:endParaRPr>
          </a:p>
        </p:txBody>
      </p:sp>
      <p:sp>
        <p:nvSpPr>
          <p:cNvPr id="20" name="Rectangle 19"/>
          <p:cNvSpPr/>
          <p:nvPr/>
        </p:nvSpPr>
        <p:spPr bwMode="auto">
          <a:xfrm>
            <a:off x="4724400" y="3924300"/>
            <a:ext cx="1676400" cy="571500"/>
          </a:xfrm>
          <a:prstGeom prst="rect">
            <a:avLst/>
          </a:prstGeom>
          <a:ln>
            <a:headEnd type="none" w="med" len="med"/>
            <a:tailEnd type="none" w="med" len="med"/>
          </a:ln>
        </p:spPr>
        <p:style>
          <a:lnRef idx="0">
            <a:schemeClr val="accent2"/>
          </a:lnRef>
          <a:fillRef idx="1003">
            <a:schemeClr val="dk2"/>
          </a:fillRef>
          <a:effectRef idx="3">
            <a:schemeClr val="accent2"/>
          </a:effectRef>
          <a:fontRef idx="minor">
            <a:schemeClr val="lt1"/>
          </a:fontRef>
        </p:style>
        <p:txBody>
          <a:bodyPr lIns="0" tIns="0" rIns="0" bIns="0" anchor="ctr" anchorCtr="1"/>
          <a:lstStyle/>
          <a:p>
            <a:pPr defTabSz="914400">
              <a:defRPr/>
            </a:pPr>
            <a:r>
              <a:rPr lang="en-US" dirty="0">
                <a:solidFill>
                  <a:schemeClr val="accent3"/>
                </a:solidFill>
              </a:rPr>
              <a:t>Reinforcement Learning</a:t>
            </a:r>
            <a:endParaRPr lang="en-US" baseline="-25000" dirty="0">
              <a:solidFill>
                <a:schemeClr val="accent3"/>
              </a:solidFill>
            </a:endParaRPr>
          </a:p>
        </p:txBody>
      </p:sp>
      <p:sp>
        <p:nvSpPr>
          <p:cNvPr id="26" name="TextBox 25"/>
          <p:cNvSpPr txBox="1"/>
          <p:nvPr/>
        </p:nvSpPr>
        <p:spPr>
          <a:xfrm>
            <a:off x="1560513" y="4953000"/>
            <a:ext cx="2441575" cy="369888"/>
          </a:xfrm>
          <a:prstGeom prst="rect">
            <a:avLst/>
          </a:prstGeom>
          <a:solidFill>
            <a:schemeClr val="accent3"/>
          </a:solidFill>
        </p:spPr>
        <p:txBody>
          <a:bodyPr wrap="none">
            <a:spAutoFit/>
          </a:bodyPr>
          <a:lstStyle/>
          <a:p>
            <a:pPr>
              <a:defRPr/>
            </a:pPr>
            <a:r>
              <a:rPr lang="en-US" dirty="0"/>
              <a:t>Evidence  marshalling</a:t>
            </a:r>
          </a:p>
        </p:txBody>
      </p:sp>
      <p:sp>
        <p:nvSpPr>
          <p:cNvPr id="27" name="TextBox 26"/>
          <p:cNvSpPr txBox="1"/>
          <p:nvPr/>
        </p:nvSpPr>
        <p:spPr>
          <a:xfrm>
            <a:off x="5561013" y="2944813"/>
            <a:ext cx="2698750" cy="369887"/>
          </a:xfrm>
          <a:prstGeom prst="rect">
            <a:avLst/>
          </a:prstGeom>
          <a:solidFill>
            <a:schemeClr val="accent3"/>
          </a:solidFill>
        </p:spPr>
        <p:txBody>
          <a:bodyPr wrap="none">
            <a:spAutoFit/>
          </a:bodyPr>
          <a:lstStyle/>
          <a:p>
            <a:pPr>
              <a:defRPr/>
            </a:pPr>
            <a:r>
              <a:rPr lang="en-US" dirty="0"/>
              <a:t>Learning and Reasoning</a:t>
            </a:r>
          </a:p>
        </p:txBody>
      </p:sp>
      <p:sp>
        <p:nvSpPr>
          <p:cNvPr id="28" name="TextBox 27"/>
          <p:cNvSpPr txBox="1"/>
          <p:nvPr/>
        </p:nvSpPr>
        <p:spPr>
          <a:xfrm>
            <a:off x="2781300" y="1339850"/>
            <a:ext cx="2044700" cy="368300"/>
          </a:xfrm>
          <a:prstGeom prst="rect">
            <a:avLst/>
          </a:prstGeom>
          <a:solidFill>
            <a:schemeClr val="accent3"/>
          </a:solidFill>
        </p:spPr>
        <p:txBody>
          <a:bodyPr wrap="none">
            <a:spAutoFit/>
          </a:bodyPr>
          <a:lstStyle/>
          <a:p>
            <a:pPr>
              <a:defRPr/>
            </a:pPr>
            <a:r>
              <a:rPr lang="en-US" dirty="0"/>
              <a:t>Adaptive Learning</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685800"/>
            <a:ext cx="8229600" cy="638175"/>
          </a:xfrm>
        </p:spPr>
        <p:txBody>
          <a:bodyPr/>
          <a:lstStyle/>
          <a:p>
            <a:r>
              <a:rPr lang="en-US" sz="2400" dirty="0" smtClean="0">
                <a:ea typeface="ＭＳ Ｐゴシック" pitchFamily="1" charset="-128"/>
              </a:rPr>
              <a:t>GAIA will support the interaction of the users with the results and provide feedback to the analyst on how well their results meet user needs.</a:t>
            </a:r>
          </a:p>
        </p:txBody>
      </p:sp>
      <p:sp>
        <p:nvSpPr>
          <p:cNvPr id="6" name="Rectangle 5"/>
          <p:cNvSpPr/>
          <p:nvPr/>
        </p:nvSpPr>
        <p:spPr bwMode="auto">
          <a:xfrm>
            <a:off x="6096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Results</a:t>
            </a:r>
            <a:endParaRPr lang="en-US" sz="3200" baseline="-25000" dirty="0">
              <a:solidFill>
                <a:schemeClr val="accent3"/>
              </a:solidFill>
            </a:endParaRPr>
          </a:p>
        </p:txBody>
      </p:sp>
      <p:sp>
        <p:nvSpPr>
          <p:cNvPr id="7" name="Rectangle 6"/>
          <p:cNvSpPr/>
          <p:nvPr/>
        </p:nvSpPr>
        <p:spPr bwMode="auto">
          <a:xfrm>
            <a:off x="29718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Users</a:t>
            </a:r>
            <a:endParaRPr lang="en-US" sz="3200" baseline="-25000" dirty="0">
              <a:solidFill>
                <a:schemeClr val="accent3"/>
              </a:solidFill>
            </a:endParaRPr>
          </a:p>
        </p:txBody>
      </p:sp>
      <p:sp>
        <p:nvSpPr>
          <p:cNvPr id="8" name="Rectangle 7"/>
          <p:cNvSpPr/>
          <p:nvPr/>
        </p:nvSpPr>
        <p:spPr bwMode="auto">
          <a:xfrm>
            <a:off x="5410200" y="1524000"/>
            <a:ext cx="1524000" cy="449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Inter-action</a:t>
            </a:r>
            <a:endParaRPr lang="en-US" sz="3200" baseline="-25000" dirty="0">
              <a:solidFill>
                <a:schemeClr val="accent3"/>
              </a:solidFill>
            </a:endParaRPr>
          </a:p>
        </p:txBody>
      </p:sp>
      <p:sp>
        <p:nvSpPr>
          <p:cNvPr id="9" name="Right Arrow 8"/>
          <p:cNvSpPr/>
          <p:nvPr/>
        </p:nvSpPr>
        <p:spPr bwMode="auto">
          <a:xfrm>
            <a:off x="22860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32781" name="Right Arrow 9"/>
          <p:cNvSpPr>
            <a:spLocks noChangeArrowheads="1"/>
          </p:cNvSpPr>
          <p:nvPr/>
        </p:nvSpPr>
        <p:spPr bwMode="auto">
          <a:xfrm>
            <a:off x="2362200" y="3886200"/>
            <a:ext cx="228600" cy="152400"/>
          </a:xfrm>
          <a:prstGeom prst="rightArrow">
            <a:avLst>
              <a:gd name="adj1" fmla="val 50000"/>
              <a:gd name="adj2" fmla="val 50000"/>
            </a:avLst>
          </a:prstGeom>
          <a:noFill/>
          <a:ln w="9525" algn="ctr">
            <a:noFill/>
            <a:round/>
            <a:headEnd/>
            <a:tailEnd/>
          </a:ln>
        </p:spPr>
        <p:txBody>
          <a:bodyPr lIns="0" tIns="0" rIns="0" bIns="0" anchor="b"/>
          <a:lstStyle/>
          <a:p>
            <a:pPr defTabSz="914400"/>
            <a:endParaRPr lang="en-US" baseline="-25000"/>
          </a:p>
        </p:txBody>
      </p:sp>
      <p:sp>
        <p:nvSpPr>
          <p:cNvPr id="12" name="Right Arrow 11"/>
          <p:cNvSpPr/>
          <p:nvPr/>
        </p:nvSpPr>
        <p:spPr bwMode="auto">
          <a:xfrm>
            <a:off x="4648200" y="37338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10" name="TextBox 9"/>
          <p:cNvSpPr txBox="1"/>
          <p:nvPr/>
        </p:nvSpPr>
        <p:spPr>
          <a:xfrm>
            <a:off x="4953000" y="5257800"/>
            <a:ext cx="2377574" cy="369332"/>
          </a:xfrm>
          <a:prstGeom prst="rect">
            <a:avLst/>
          </a:prstGeom>
          <a:solidFill>
            <a:schemeClr val="bg1"/>
          </a:solidFill>
        </p:spPr>
        <p:txBody>
          <a:bodyPr wrap="none" rtlCol="0">
            <a:spAutoFit/>
          </a:bodyPr>
          <a:lstStyle/>
          <a:p>
            <a:r>
              <a:rPr lang="en-US" dirty="0" smtClean="0"/>
              <a:t>Supported by e-GAIA</a:t>
            </a:r>
            <a:endParaRPr lang="en-US"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bwMode="auto">
          <a:xfrm>
            <a:off x="4953000" y="4267200"/>
            <a:ext cx="2057400" cy="2362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Virtual Sessions</a:t>
            </a:r>
          </a:p>
        </p:txBody>
      </p:sp>
      <p:sp>
        <p:nvSpPr>
          <p:cNvPr id="2" name="Title 1"/>
          <p:cNvSpPr>
            <a:spLocks noGrp="1"/>
          </p:cNvSpPr>
          <p:nvPr>
            <p:ph type="title"/>
          </p:nvPr>
        </p:nvSpPr>
        <p:spPr/>
        <p:txBody>
          <a:bodyPr/>
          <a:lstStyle/>
          <a:p>
            <a:r>
              <a:rPr lang="en-US" dirty="0" smtClean="0"/>
              <a:t>e-GAIA: bringing users and analysts together</a:t>
            </a:r>
            <a:endParaRPr lang="en-US" dirty="0"/>
          </a:p>
        </p:txBody>
      </p:sp>
      <p:sp>
        <p:nvSpPr>
          <p:cNvPr id="3" name="Content Placeholder 2"/>
          <p:cNvSpPr>
            <a:spLocks noGrp="1"/>
          </p:cNvSpPr>
          <p:nvPr>
            <p:ph idx="1"/>
          </p:nvPr>
        </p:nvSpPr>
        <p:spPr>
          <a:xfrm>
            <a:off x="228600" y="1676400"/>
            <a:ext cx="4710112" cy="4352925"/>
          </a:xfrm>
        </p:spPr>
        <p:txBody>
          <a:bodyPr/>
          <a:lstStyle/>
          <a:p>
            <a:r>
              <a:rPr lang="en-US" dirty="0" smtClean="0"/>
              <a:t>e-GAIA provides an electronic conference facility</a:t>
            </a:r>
          </a:p>
          <a:p>
            <a:r>
              <a:rPr lang="en-US" dirty="0" smtClean="0"/>
              <a:t> For the IRAD we will determine what the specific requirements would be to enable an e-conference on the focus problem and how that could be implemented.</a:t>
            </a:r>
          </a:p>
          <a:p>
            <a:r>
              <a:rPr lang="en-US" dirty="0" smtClean="0"/>
              <a:t>Specific conferences would be held to address focus areas. For example, for a focus on the Chesapeake Bay:</a:t>
            </a:r>
          </a:p>
          <a:p>
            <a:pPr lvl="1"/>
            <a:r>
              <a:rPr lang="en-US" dirty="0" smtClean="0"/>
              <a:t>Impact of global climate change on area economy</a:t>
            </a:r>
          </a:p>
          <a:p>
            <a:pPr lvl="1"/>
            <a:r>
              <a:rPr lang="en-US" dirty="0" smtClean="0"/>
              <a:t>Long term planning</a:t>
            </a:r>
          </a:p>
          <a:p>
            <a:pPr lvl="1"/>
            <a:r>
              <a:rPr lang="en-US" dirty="0" smtClean="0"/>
              <a:t>Impact of economic growth on ecosystem</a:t>
            </a:r>
          </a:p>
          <a:p>
            <a:pPr lvl="1"/>
            <a:r>
              <a:rPr lang="en-US" dirty="0" smtClean="0"/>
              <a:t>Data infrastructure</a:t>
            </a:r>
          </a:p>
          <a:p>
            <a:pPr lvl="1"/>
            <a:endParaRPr lang="en-US" dirty="0" smtClean="0"/>
          </a:p>
          <a:p>
            <a:pPr>
              <a:buNone/>
            </a:pPr>
            <a:endParaRPr lang="en-US" dirty="0"/>
          </a:p>
        </p:txBody>
      </p:sp>
      <p:sp>
        <p:nvSpPr>
          <p:cNvPr id="4" name="Rectangle 3"/>
          <p:cNvSpPr/>
          <p:nvPr/>
        </p:nvSpPr>
        <p:spPr bwMode="auto">
          <a:xfrm>
            <a:off x="4724400" y="1676400"/>
            <a:ext cx="18288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registration</a:t>
            </a:r>
          </a:p>
        </p:txBody>
      </p:sp>
      <p:sp>
        <p:nvSpPr>
          <p:cNvPr id="5" name="Rectangle 4"/>
          <p:cNvSpPr/>
          <p:nvPr/>
        </p:nvSpPr>
        <p:spPr bwMode="auto">
          <a:xfrm>
            <a:off x="5257800" y="3276600"/>
            <a:ext cx="18288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Conference</a:t>
            </a:r>
            <a:r>
              <a:rPr kumimoji="0" lang="en-US" sz="1800" b="0" i="0" u="none" strike="noStrike" cap="none" normalizeH="0" dirty="0" smtClean="0">
                <a:ln>
                  <a:noFill/>
                </a:ln>
                <a:solidFill>
                  <a:schemeClr val="tx1"/>
                </a:solidFill>
                <a:effectLst/>
                <a:latin typeface="Arial" charset="0"/>
              </a:rPr>
              <a:t> resources</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6858000" y="2819400"/>
            <a:ext cx="18288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Focused tutorials</a:t>
            </a:r>
          </a:p>
        </p:txBody>
      </p:sp>
      <p:sp>
        <p:nvSpPr>
          <p:cNvPr id="7" name="Rectangle 6"/>
          <p:cNvSpPr/>
          <p:nvPr/>
        </p:nvSpPr>
        <p:spPr bwMode="auto">
          <a:xfrm>
            <a:off x="6934200" y="3962400"/>
            <a:ext cx="18288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Discussion and Synthesis</a:t>
            </a:r>
          </a:p>
        </p:txBody>
      </p:sp>
      <p:sp>
        <p:nvSpPr>
          <p:cNvPr id="8" name="Rectangle 7"/>
          <p:cNvSpPr/>
          <p:nvPr/>
        </p:nvSpPr>
        <p:spPr bwMode="auto">
          <a:xfrm>
            <a:off x="5029200" y="4800600"/>
            <a:ext cx="18288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Economy</a:t>
            </a:r>
          </a:p>
        </p:txBody>
      </p:sp>
      <p:sp>
        <p:nvSpPr>
          <p:cNvPr id="9" name="Rectangle 8"/>
          <p:cNvSpPr/>
          <p:nvPr/>
        </p:nvSpPr>
        <p:spPr bwMode="auto">
          <a:xfrm>
            <a:off x="5029200" y="5257800"/>
            <a:ext cx="18288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Ecology</a:t>
            </a:r>
          </a:p>
        </p:txBody>
      </p:sp>
      <p:sp>
        <p:nvSpPr>
          <p:cNvPr id="11" name="Rectangle 10"/>
          <p:cNvSpPr/>
          <p:nvPr/>
        </p:nvSpPr>
        <p:spPr bwMode="auto">
          <a:xfrm>
            <a:off x="5029200" y="5715000"/>
            <a:ext cx="18288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Global</a:t>
            </a:r>
            <a:r>
              <a:rPr kumimoji="0" lang="en-US" sz="1800" b="0" i="0" u="none" strike="noStrike" cap="none" normalizeH="0" dirty="0" smtClean="0">
                <a:ln>
                  <a:noFill/>
                </a:ln>
                <a:solidFill>
                  <a:schemeClr val="tx1"/>
                </a:solidFill>
                <a:effectLst/>
                <a:latin typeface="Arial" charset="0"/>
              </a:rPr>
              <a:t> Impacts</a:t>
            </a: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029200" y="6172200"/>
            <a:ext cx="18288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Other</a:t>
            </a:r>
            <a:r>
              <a:rPr kumimoji="0" lang="en-US" sz="1800" b="0" i="0" u="none" strike="noStrike" cap="none" normalizeH="0" dirty="0" smtClean="0">
                <a:ln>
                  <a:noFill/>
                </a:ln>
                <a:solidFill>
                  <a:schemeClr val="tx1"/>
                </a:solidFill>
                <a:effectLst/>
                <a:latin typeface="Arial" charset="0"/>
              </a:rPr>
              <a:t> topics</a:t>
            </a: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705600" y="1676400"/>
            <a:ext cx="17526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 Access Tools</a:t>
            </a:r>
          </a:p>
        </p:txBody>
      </p:sp>
      <p:sp>
        <p:nvSpPr>
          <p:cNvPr id="14" name="Rectangle 13"/>
          <p:cNvSpPr/>
          <p:nvPr/>
        </p:nvSpPr>
        <p:spPr bwMode="auto">
          <a:xfrm>
            <a:off x="7010400" y="2286000"/>
            <a:ext cx="18288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Visualization Tools</a:t>
            </a:r>
          </a:p>
        </p:txBody>
      </p:sp>
      <p:sp>
        <p:nvSpPr>
          <p:cNvPr id="15" name="Rectangle 14"/>
          <p:cNvSpPr/>
          <p:nvPr/>
        </p:nvSpPr>
        <p:spPr bwMode="auto">
          <a:xfrm>
            <a:off x="7086600" y="4572000"/>
            <a:ext cx="18288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Model library</a:t>
            </a:r>
          </a:p>
        </p:txBody>
      </p:sp>
      <p:sp>
        <p:nvSpPr>
          <p:cNvPr id="16" name="Rectangle 15"/>
          <p:cNvSpPr/>
          <p:nvPr/>
        </p:nvSpPr>
        <p:spPr bwMode="auto">
          <a:xfrm>
            <a:off x="7086600" y="3352800"/>
            <a:ext cx="1828800" cy="609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On Demand </a:t>
            </a:r>
            <a:r>
              <a:rPr kumimoji="0" lang="en-US" sz="1800" b="0" i="0" u="none" strike="noStrike" cap="none" normalizeH="0" dirty="0" smtClean="0">
                <a:ln>
                  <a:noFill/>
                </a:ln>
                <a:solidFill>
                  <a:schemeClr val="tx1"/>
                </a:solidFill>
                <a:effectLst/>
                <a:latin typeface="Arial" charset="0"/>
              </a:rPr>
              <a:t> Models</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e-conferences will shape future activities</a:t>
            </a:r>
            <a:endParaRPr lang="en-US" dirty="0"/>
          </a:p>
        </p:txBody>
      </p:sp>
      <p:sp>
        <p:nvSpPr>
          <p:cNvPr id="3" name="Content Placeholder 2"/>
          <p:cNvSpPr>
            <a:spLocks noGrp="1"/>
          </p:cNvSpPr>
          <p:nvPr>
            <p:ph idx="1"/>
          </p:nvPr>
        </p:nvSpPr>
        <p:spPr/>
        <p:txBody>
          <a:bodyPr/>
          <a:lstStyle/>
          <a:p>
            <a:r>
              <a:rPr lang="en-US" dirty="0" smtClean="0"/>
              <a:t>e-GAIA will provide the means:</a:t>
            </a:r>
          </a:p>
          <a:p>
            <a:pPr lvl="1"/>
            <a:r>
              <a:rPr lang="en-US" dirty="0" smtClean="0"/>
              <a:t>for the participants to pose questions, form new ad hoc focus groups, propose new e-conferences</a:t>
            </a:r>
          </a:p>
          <a:p>
            <a:pPr lvl="1"/>
            <a:r>
              <a:rPr lang="en-US" dirty="0" smtClean="0"/>
              <a:t>for the user community to assess the value of models and visualization tools</a:t>
            </a:r>
          </a:p>
          <a:p>
            <a:pPr lvl="1"/>
            <a:r>
              <a:rPr lang="en-US" dirty="0" smtClean="0"/>
              <a:t>To focus efforts in a particular direction</a:t>
            </a:r>
          </a:p>
          <a:p>
            <a:pPr lvl="1"/>
            <a:r>
              <a:rPr lang="en-US" dirty="0" smtClean="0"/>
              <a:t>To establish a (leadership) role for APL in Earth Sciences</a:t>
            </a:r>
          </a:p>
          <a:p>
            <a:pPr lvl="1"/>
            <a:r>
              <a:rPr lang="en-US" dirty="0" smtClean="0"/>
              <a:t>To grow a vigorous Earth Science program</a:t>
            </a:r>
          </a:p>
          <a:p>
            <a:endParaRPr lang="en-US" dirty="0"/>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GAIA ACTION - Actionable Content &amp; Timely Information On the Network</a:t>
            </a:r>
            <a:endParaRPr lang="en-US" dirty="0"/>
          </a:p>
        </p:txBody>
      </p:sp>
      <p:sp>
        <p:nvSpPr>
          <p:cNvPr id="3" name="Content Placeholder 2"/>
          <p:cNvSpPr>
            <a:spLocks noGrp="1"/>
          </p:cNvSpPr>
          <p:nvPr>
            <p:ph idx="1"/>
          </p:nvPr>
        </p:nvSpPr>
        <p:spPr/>
        <p:txBody>
          <a:bodyPr/>
          <a:lstStyle/>
          <a:p>
            <a:r>
              <a:rPr lang="en-US" dirty="0" smtClean="0"/>
              <a:t>ACTION  is an open source architecture for implementing access to information in a customizable user interface.</a:t>
            </a:r>
          </a:p>
          <a:p>
            <a:r>
              <a:rPr lang="en-US" dirty="0" smtClean="0"/>
              <a:t>GAIA ACTION will develop a set of basic functions to demonstrate the utility of the interface </a:t>
            </a:r>
          </a:p>
          <a:p>
            <a:r>
              <a:rPr lang="en-US" dirty="0" smtClean="0"/>
              <a:t>Typical modules will provide real-time access to news, databases, model runs, satellite data and monitoring stations</a:t>
            </a:r>
          </a:p>
          <a:p>
            <a:pPr lvl="1"/>
            <a:r>
              <a:rPr lang="en-US" dirty="0" smtClean="0"/>
              <a:t>GAIA ACTION provides a cross-agency cross-disciplinary interface to resources that are already available</a:t>
            </a:r>
          </a:p>
          <a:p>
            <a:pPr lvl="1"/>
            <a:r>
              <a:rPr lang="en-US" dirty="0" smtClean="0"/>
              <a:t>The information, models and tools are available. </a:t>
            </a:r>
          </a:p>
          <a:p>
            <a:pPr lvl="1"/>
            <a:r>
              <a:rPr lang="en-US" dirty="0" smtClean="0"/>
              <a:t>GAIA ACTION takes advantage of the existing investment and leverages that to establish a new business area and to provide a nucleus for a future work</a:t>
            </a:r>
            <a:endParaRPr lang="en-US"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59762" cy="728662"/>
          </a:xfrm>
        </p:spPr>
        <p:txBody>
          <a:bodyPr/>
          <a:lstStyle/>
          <a:p>
            <a:r>
              <a:rPr lang="en-US" dirty="0" smtClean="0"/>
              <a:t>Example Interface to Data, Models and Existing Data Display Tools</a:t>
            </a:r>
            <a:endParaRPr lang="en-US" dirty="0"/>
          </a:p>
        </p:txBody>
      </p:sp>
      <p:pic>
        <p:nvPicPr>
          <p:cNvPr id="4" name="Content Placeholder 3" descr="GAIA ACTION copy.jpg"/>
          <p:cNvPicPr>
            <a:picLocks noGrp="1" noChangeAspect="1"/>
          </p:cNvPicPr>
          <p:nvPr>
            <p:ph idx="1"/>
          </p:nvPr>
        </p:nvPicPr>
        <p:blipFill>
          <a:blip r:embed="rId3" cstate="print"/>
          <a:stretch>
            <a:fillRect/>
          </a:stretch>
        </p:blipFill>
        <p:spPr>
          <a:xfrm>
            <a:off x="762000" y="1247179"/>
            <a:ext cx="7481094" cy="5610821"/>
          </a:xfrm>
        </p:spPr>
      </p:pic>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smtClean="0">
                <a:solidFill>
                  <a:srgbClr val="FF0000"/>
                </a:solidFill>
              </a:rPr>
              <a:t>Climate Change </a:t>
            </a:r>
            <a:r>
              <a:rPr lang="en-US" dirty="0" smtClean="0"/>
              <a:t>Similarly mixes</a:t>
            </a:r>
            <a:r>
              <a:rPr lang="en-US" dirty="0" smtClean="0"/>
              <a:t> </a:t>
            </a:r>
            <a:r>
              <a:rPr lang="en-US" dirty="0" smtClean="0"/>
              <a:t>Earth </a:t>
            </a:r>
            <a:r>
              <a:rPr lang="en-US" dirty="0" smtClean="0"/>
              <a:t>Science Disciplines</a:t>
            </a:r>
            <a:endParaRPr lang="en-US" dirty="0"/>
          </a:p>
        </p:txBody>
      </p:sp>
      <p:sp>
        <p:nvSpPr>
          <p:cNvPr id="3" name="Content Placeholder 2"/>
          <p:cNvSpPr>
            <a:spLocks noGrp="1"/>
          </p:cNvSpPr>
          <p:nvPr>
            <p:ph idx="1"/>
          </p:nvPr>
        </p:nvSpPr>
        <p:spPr/>
        <p:txBody>
          <a:bodyPr/>
          <a:lstStyle/>
          <a:p>
            <a:endParaRPr lang="en-US"/>
          </a:p>
        </p:txBody>
      </p:sp>
      <p:pic>
        <p:nvPicPr>
          <p:cNvPr id="82946" name="Picture 2" descr="http://i724.photobucket.com/albums/ww245/MohsinShah11/CarbonCycle.jpg"/>
          <p:cNvPicPr>
            <a:picLocks noChangeAspect="1" noChangeArrowheads="1"/>
          </p:cNvPicPr>
          <p:nvPr/>
        </p:nvPicPr>
        <p:blipFill>
          <a:blip r:embed="rId3" cstate="print"/>
          <a:srcRect/>
          <a:stretch>
            <a:fillRect/>
          </a:stretch>
        </p:blipFill>
        <p:spPr bwMode="auto">
          <a:xfrm>
            <a:off x="152401" y="1524000"/>
            <a:ext cx="8610600" cy="4610100"/>
          </a:xfrm>
          <a:prstGeom prst="rect">
            <a:avLst/>
          </a:prstGeom>
          <a:noFill/>
        </p:spPr>
      </p:pic>
    </p:spTree>
  </p:cSld>
  <p:clrMapOvr>
    <a:masterClrMapping/>
  </p:clrMapOvr>
  <p:transition spd="med"/>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59762" cy="728662"/>
          </a:xfrm>
        </p:spPr>
        <p:txBody>
          <a:bodyPr/>
          <a:lstStyle/>
          <a:p>
            <a:r>
              <a:rPr lang="en-US" dirty="0" smtClean="0"/>
              <a:t>Example Interface to Data, Models and Existing Data Display Tools</a:t>
            </a:r>
            <a:endParaRPr lang="en-US" dirty="0"/>
          </a:p>
        </p:txBody>
      </p:sp>
      <p:pic>
        <p:nvPicPr>
          <p:cNvPr id="4" name="Content Placeholder 3" descr="GAIA ACTION copy.jpg"/>
          <p:cNvPicPr>
            <a:picLocks noGrp="1" noChangeAspect="1"/>
          </p:cNvPicPr>
          <p:nvPr>
            <p:ph idx="1"/>
          </p:nvPr>
        </p:nvPicPr>
        <p:blipFill>
          <a:blip r:embed="rId3" cstate="print"/>
          <a:stretch>
            <a:fillRect/>
          </a:stretch>
        </p:blipFill>
        <p:spPr>
          <a:xfrm>
            <a:off x="762000" y="1247179"/>
            <a:ext cx="7481094" cy="5610821"/>
          </a:xfrm>
        </p:spPr>
      </p:pic>
      <p:sp>
        <p:nvSpPr>
          <p:cNvPr id="5" name="TextBox 4"/>
          <p:cNvSpPr txBox="1"/>
          <p:nvPr/>
        </p:nvSpPr>
        <p:spPr>
          <a:xfrm>
            <a:off x="914400" y="4800600"/>
            <a:ext cx="1924694"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NOAA  Data Tool</a:t>
            </a:r>
            <a:endParaRPr lang="en-US" dirty="0"/>
          </a:p>
        </p:txBody>
      </p:sp>
      <p:sp>
        <p:nvSpPr>
          <p:cNvPr id="6" name="TextBox 5"/>
          <p:cNvSpPr txBox="1"/>
          <p:nvPr/>
        </p:nvSpPr>
        <p:spPr>
          <a:xfrm>
            <a:off x="3886200" y="4724400"/>
            <a:ext cx="1556836"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Google Maps</a:t>
            </a:r>
            <a:endParaRPr lang="en-US" dirty="0"/>
          </a:p>
        </p:txBody>
      </p:sp>
      <p:sp>
        <p:nvSpPr>
          <p:cNvPr id="7" name="TextBox 6"/>
          <p:cNvSpPr txBox="1"/>
          <p:nvPr/>
        </p:nvSpPr>
        <p:spPr>
          <a:xfrm>
            <a:off x="1066800" y="2362200"/>
            <a:ext cx="1321965"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GAIA Tools</a:t>
            </a:r>
            <a:endParaRPr lang="en-US" dirty="0"/>
          </a:p>
        </p:txBody>
      </p:sp>
      <p:sp>
        <p:nvSpPr>
          <p:cNvPr id="8" name="TextBox 7"/>
          <p:cNvSpPr txBox="1"/>
          <p:nvPr/>
        </p:nvSpPr>
        <p:spPr>
          <a:xfrm>
            <a:off x="1143000" y="3810000"/>
            <a:ext cx="259080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Environmental signature data from remote stations</a:t>
            </a:r>
            <a:endParaRPr lang="en-US" dirty="0"/>
          </a:p>
        </p:txBody>
      </p:sp>
      <p:sp>
        <p:nvSpPr>
          <p:cNvPr id="9" name="TextBox 8"/>
          <p:cNvSpPr txBox="1"/>
          <p:nvPr/>
        </p:nvSpPr>
        <p:spPr>
          <a:xfrm>
            <a:off x="5105400" y="5181600"/>
            <a:ext cx="25908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Trend and </a:t>
            </a:r>
            <a:r>
              <a:rPr lang="en-US" dirty="0" err="1" smtClean="0"/>
              <a:t>climatological</a:t>
            </a:r>
            <a:r>
              <a:rPr lang="en-US" dirty="0" smtClean="0"/>
              <a:t> data</a:t>
            </a:r>
            <a:endParaRPr lang="en-US"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1625" y="533400"/>
            <a:ext cx="8229600" cy="638175"/>
          </a:xfrm>
        </p:spPr>
        <p:txBody>
          <a:bodyPr/>
          <a:lstStyle/>
          <a:p>
            <a:r>
              <a:rPr lang="en-US" smtClean="0">
                <a:ea typeface="ＭＳ Ｐゴシック" pitchFamily="1" charset="-128"/>
              </a:rPr>
              <a:t>Developing Infrastructure – Build, Buy or Modify</a:t>
            </a:r>
          </a:p>
        </p:txBody>
      </p:sp>
      <p:sp>
        <p:nvSpPr>
          <p:cNvPr id="32771" name="Content Placeholder 2"/>
          <p:cNvSpPr>
            <a:spLocks noGrp="1"/>
          </p:cNvSpPr>
          <p:nvPr>
            <p:ph idx="1"/>
          </p:nvPr>
        </p:nvSpPr>
        <p:spPr/>
        <p:txBody>
          <a:bodyPr/>
          <a:lstStyle/>
          <a:p>
            <a:r>
              <a:rPr lang="en-US" smtClean="0">
                <a:ea typeface="ＭＳ Ｐゴシック" pitchFamily="1" charset="-128"/>
              </a:rPr>
              <a:t>APL has a rudimentary infrastructure that can be pieced together to support collaboration: (</a:t>
            </a:r>
            <a:r>
              <a:rPr lang="en-US" smtClean="0">
                <a:ea typeface="ＭＳ Ｐゴシック" pitchFamily="1" charset="-128"/>
                <a:hlinkClick r:id="rId3"/>
              </a:rPr>
              <a:t>http://workshops.jhuapl.edu</a:t>
            </a:r>
            <a:r>
              <a:rPr lang="en-US" smtClean="0">
                <a:ea typeface="ＭＳ Ｐゴシック" pitchFamily="1" charset="-128"/>
              </a:rPr>
              <a:t>, wikis, sharepoint, meetingplace, etc.) but they are not integrated.  </a:t>
            </a:r>
          </a:p>
          <a:p>
            <a:r>
              <a:rPr lang="en-US" smtClean="0">
                <a:ea typeface="ＭＳ Ｐゴシック" pitchFamily="1" charset="-128"/>
              </a:rPr>
              <a:t>Collaborative platforms which provide the means to share information: </a:t>
            </a:r>
          </a:p>
          <a:p>
            <a:pPr lvl="1"/>
            <a:r>
              <a:rPr lang="en-US" smtClean="0">
                <a:ea typeface="ＭＳ Ｐゴシック" pitchFamily="1" charset="-128"/>
              </a:rPr>
              <a:t>Hubzero, Drupal, and Blackbook.</a:t>
            </a:r>
          </a:p>
          <a:p>
            <a:pPr lvl="1"/>
            <a:r>
              <a:rPr lang="en-US" smtClean="0">
                <a:ea typeface="ＭＳ Ｐゴシック" pitchFamily="1" charset="-128"/>
              </a:rPr>
              <a:t>These are different than social networking tools like</a:t>
            </a:r>
          </a:p>
          <a:p>
            <a:pPr lvl="2"/>
            <a:r>
              <a:rPr lang="en-US" smtClean="0">
                <a:ea typeface="ＭＳ Ｐゴシック" pitchFamily="1" charset="-128"/>
              </a:rPr>
              <a:t>Facebook, Googlewave, Linkedin, etc</a:t>
            </a:r>
          </a:p>
          <a:p>
            <a:r>
              <a:rPr lang="en-US" smtClean="0">
                <a:ea typeface="ＭＳ Ｐゴシック" pitchFamily="1" charset="-128"/>
              </a:rPr>
              <a:t>To paraphrase George Orwell – “all users are created equal – some are more equal than others”</a:t>
            </a:r>
          </a:p>
          <a:p>
            <a:pPr lvl="1"/>
            <a:r>
              <a:rPr lang="en-US" smtClean="0">
                <a:ea typeface="ＭＳ Ｐゴシック" pitchFamily="1" charset="-128"/>
              </a:rPr>
              <a:t>Blackbook supports tiered, secure access to data</a:t>
            </a:r>
          </a:p>
          <a:p>
            <a:pPr lvl="1"/>
            <a:r>
              <a:rPr lang="en-US" smtClean="0">
                <a:ea typeface="ＭＳ Ｐゴシック" pitchFamily="1" charset="-128"/>
              </a:rPr>
              <a:t>For many users this will be an important factor in any collaborative environment</a:t>
            </a:r>
          </a:p>
          <a:p>
            <a:pPr lvl="1"/>
            <a:r>
              <a:rPr lang="en-US" smtClean="0">
                <a:ea typeface="ＭＳ Ｐゴシック" pitchFamily="1" charset="-128"/>
              </a:rPr>
              <a:t>Supported by US National Intelligence Office</a:t>
            </a:r>
          </a:p>
          <a:p>
            <a:pPr lvl="1"/>
            <a:r>
              <a:rPr lang="en-US" smtClean="0">
                <a:ea typeface="ＭＳ Ｐゴシック" pitchFamily="1" charset="-128"/>
              </a:rPr>
              <a:t>Blackbook wiki at http://blackbook.jhuapl.edu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1625" y="609600"/>
            <a:ext cx="8229600" cy="638175"/>
          </a:xfrm>
        </p:spPr>
        <p:txBody>
          <a:bodyPr/>
          <a:lstStyle/>
          <a:p>
            <a:r>
              <a:rPr lang="en-US" smtClean="0">
                <a:ea typeface="ＭＳ Ｐゴシック" pitchFamily="1" charset="-128"/>
              </a:rPr>
              <a:t>Collaborative Platforms Must be Open Source</a:t>
            </a:r>
          </a:p>
        </p:txBody>
      </p:sp>
      <p:sp>
        <p:nvSpPr>
          <p:cNvPr id="33795" name="Content Placeholder 2"/>
          <p:cNvSpPr>
            <a:spLocks noGrp="1"/>
          </p:cNvSpPr>
          <p:nvPr>
            <p:ph idx="1"/>
          </p:nvPr>
        </p:nvSpPr>
        <p:spPr/>
        <p:txBody>
          <a:bodyPr/>
          <a:lstStyle/>
          <a:p>
            <a:r>
              <a:rPr lang="en-US" smtClean="0">
                <a:ea typeface="ＭＳ Ｐゴシック" pitchFamily="1" charset="-128"/>
              </a:rPr>
              <a:t>All three of these can provide a collaboration platform that we can use.  </a:t>
            </a:r>
          </a:p>
          <a:p>
            <a:r>
              <a:rPr lang="en-US" smtClean="0">
                <a:ea typeface="ＭＳ Ｐゴシック" pitchFamily="1" charset="-128"/>
              </a:rPr>
              <a:t>Hubzero and Drupal are more oriented toward the science community and benefit from scientific community involvement in developing extensions. </a:t>
            </a:r>
          </a:p>
          <a:p>
            <a:r>
              <a:rPr lang="en-US" smtClean="0">
                <a:ea typeface="ＭＳ Ｐゴシック" pitchFamily="1" charset="-128"/>
              </a:rPr>
              <a:t>All of these are either open source or expected to be made open source.  </a:t>
            </a:r>
          </a:p>
          <a:p>
            <a:r>
              <a:rPr lang="en-US" smtClean="0">
                <a:ea typeface="ＭＳ Ｐゴシック" pitchFamily="1" charset="-128"/>
              </a:rPr>
              <a:t>All provide an API for extensions</a:t>
            </a:r>
          </a:p>
          <a:p>
            <a:r>
              <a:rPr lang="en-US" smtClean="0">
                <a:ea typeface="ＭＳ Ｐゴシック" pitchFamily="1" charset="-128"/>
              </a:rPr>
              <a:t>Why do we want an open source solution?</a:t>
            </a:r>
          </a:p>
          <a:p>
            <a:pPr lvl="1"/>
            <a:r>
              <a:rPr lang="en-US" smtClean="0">
                <a:ea typeface="ＭＳ Ｐゴシック" pitchFamily="1" charset="-128"/>
              </a:rPr>
              <a:t>Features need to be developed as the community evolves such as on-line data visualization, data quality, model quality, and subject matter expert evaluation.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1625" y="609600"/>
            <a:ext cx="8229600" cy="638175"/>
          </a:xfrm>
        </p:spPr>
        <p:txBody>
          <a:bodyPr/>
          <a:lstStyle/>
          <a:p>
            <a:r>
              <a:rPr lang="en-US" smtClean="0">
                <a:ea typeface="ＭＳ Ｐゴシック" pitchFamily="1" charset="-128"/>
              </a:rPr>
              <a:t>The Geophysics Community can take Advantage of these Developments</a:t>
            </a:r>
          </a:p>
        </p:txBody>
      </p:sp>
      <p:sp>
        <p:nvSpPr>
          <p:cNvPr id="3" name="Content Placeholder 2"/>
          <p:cNvSpPr>
            <a:spLocks noGrp="1"/>
          </p:cNvSpPr>
          <p:nvPr>
            <p:ph idx="1"/>
          </p:nvPr>
        </p:nvSpPr>
        <p:spPr/>
        <p:txBody>
          <a:bodyPr/>
          <a:lstStyle/>
          <a:p>
            <a:pPr marL="238125" lvl="1" indent="-238125">
              <a:defRPr/>
            </a:pPr>
            <a:r>
              <a:rPr lang="en-US" dirty="0" err="1" smtClean="0"/>
              <a:t>HUBzero</a:t>
            </a:r>
            <a:r>
              <a:rPr lang="en-US" dirty="0" smtClean="0"/>
              <a:t> was created with NSF funding. </a:t>
            </a:r>
          </a:p>
          <a:p>
            <a:pPr marL="238125" lvl="1" indent="-238125">
              <a:defRPr/>
            </a:pPr>
            <a:r>
              <a:rPr lang="en-US" dirty="0" smtClean="0"/>
              <a:t>It provides a set of tools to run batch jobs (and graphical “workflows”) from remote users – this could be useful for extracting knowledge from </a:t>
            </a:r>
            <a:r>
              <a:rPr lang="en-US" dirty="0" err="1" smtClean="0"/>
              <a:t>VxOs</a:t>
            </a:r>
            <a:r>
              <a:rPr lang="en-US" dirty="0" smtClean="0"/>
              <a:t> and </a:t>
            </a:r>
            <a:r>
              <a:rPr lang="en-US" dirty="0" err="1" smtClean="0"/>
              <a:t>modelling</a:t>
            </a:r>
            <a:r>
              <a:rPr lang="en-US" dirty="0" smtClean="0"/>
              <a:t> centers.  </a:t>
            </a:r>
          </a:p>
          <a:p>
            <a:pPr>
              <a:defRPr/>
            </a:pPr>
            <a:r>
              <a:rPr lang="en-US" dirty="0" err="1" smtClean="0"/>
              <a:t>Drupal</a:t>
            </a:r>
            <a:r>
              <a:rPr lang="en-US" dirty="0" smtClean="0"/>
              <a:t> is an international effort</a:t>
            </a:r>
          </a:p>
          <a:p>
            <a:pPr lvl="1">
              <a:defRPr/>
            </a:pPr>
            <a:r>
              <a:rPr lang="en-US" dirty="0" smtClean="0"/>
              <a:t> There are also “workflow” extensions as in </a:t>
            </a:r>
            <a:r>
              <a:rPr lang="en-US" dirty="0" err="1" smtClean="0"/>
              <a:t>HUBzero</a:t>
            </a:r>
            <a:r>
              <a:rPr lang="en-US" dirty="0" smtClean="0"/>
              <a:t>. </a:t>
            </a:r>
          </a:p>
          <a:p>
            <a:pPr>
              <a:defRPr/>
            </a:pPr>
            <a:r>
              <a:rPr lang="en-US" dirty="0" smtClean="0"/>
              <a:t>Google Wave is still only in development, but it has the power of Google behind it.  </a:t>
            </a:r>
          </a:p>
          <a:p>
            <a:pPr lvl="1">
              <a:defRPr/>
            </a:pPr>
            <a:r>
              <a:rPr lang="en-US" dirty="0" smtClean="0"/>
              <a:t>Google already has many useful on-line tools, like Google docs, that allow people to collaboratively create and edit MS Office compatible documents through your web browser.  </a:t>
            </a:r>
          </a:p>
          <a:p>
            <a:pPr lvl="1">
              <a:defRPr/>
            </a:pPr>
            <a:r>
              <a:rPr lang="en-US" dirty="0" smtClean="0"/>
              <a:t>Google Wave also provides collaborative windows where people can type messages in different languages that are translated in </a:t>
            </a:r>
            <a:r>
              <a:rPr lang="en-US" dirty="0" err="1" smtClean="0"/>
              <a:t>realtime</a:t>
            </a:r>
            <a:r>
              <a:rPr lang="en-US" dirty="0" smtClean="0"/>
              <a:t> as you type!</a:t>
            </a:r>
          </a:p>
          <a:p>
            <a:pPr>
              <a:defRPr/>
            </a:pP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1625" y="581025"/>
            <a:ext cx="8229600" cy="638175"/>
          </a:xfrm>
        </p:spPr>
        <p:txBody>
          <a:bodyPr/>
          <a:lstStyle/>
          <a:p>
            <a:r>
              <a:rPr lang="en-US" dirty="0" smtClean="0">
                <a:ea typeface="ＭＳ Ｐゴシック" pitchFamily="1" charset="-128"/>
              </a:rPr>
              <a:t>GAIA will transform the use of climate knowledge</a:t>
            </a:r>
          </a:p>
        </p:txBody>
      </p:sp>
      <p:sp>
        <p:nvSpPr>
          <p:cNvPr id="36867" name="Content Placeholder 2"/>
          <p:cNvSpPr>
            <a:spLocks noGrp="1"/>
          </p:cNvSpPr>
          <p:nvPr>
            <p:ph idx="1"/>
          </p:nvPr>
        </p:nvSpPr>
        <p:spPr>
          <a:xfrm>
            <a:off x="304800" y="5029200"/>
            <a:ext cx="8375650" cy="1371600"/>
          </a:xfrm>
        </p:spPr>
        <p:txBody>
          <a:bodyPr/>
          <a:lstStyle/>
          <a:p>
            <a:pPr eaLnBrk="1" hangingPunct="1"/>
            <a:r>
              <a:rPr lang="en-US" dirty="0" smtClean="0">
                <a:ea typeface="ＭＳ Ｐゴシック" pitchFamily="1" charset="-128"/>
              </a:rPr>
              <a:t>Development can be facilitated with the creation of a Climate Knowledge Virtual Organization (GAIA)</a:t>
            </a:r>
          </a:p>
          <a:p>
            <a:pPr lvl="1"/>
            <a:r>
              <a:rPr lang="en-US" dirty="0" smtClean="0">
                <a:ea typeface="ＭＳ Ｐゴシック" pitchFamily="1" charset="-128"/>
              </a:rPr>
              <a:t>The effort is enabled by concurrent efforts from other communities within and external to APL and the JHU community.</a:t>
            </a:r>
          </a:p>
        </p:txBody>
      </p:sp>
      <p:sp>
        <p:nvSpPr>
          <p:cNvPr id="5" name="Rectangle 4"/>
          <p:cNvSpPr/>
          <p:nvPr/>
        </p:nvSpPr>
        <p:spPr bwMode="auto">
          <a:xfrm>
            <a:off x="1371600" y="1219200"/>
            <a:ext cx="1524000" cy="3810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Data</a:t>
            </a:r>
            <a:endParaRPr lang="en-US" sz="3200" baseline="-25000" dirty="0">
              <a:solidFill>
                <a:schemeClr val="accent3"/>
              </a:solidFill>
            </a:endParaRPr>
          </a:p>
        </p:txBody>
      </p:sp>
      <p:sp>
        <p:nvSpPr>
          <p:cNvPr id="6" name="Rectangle 5"/>
          <p:cNvSpPr/>
          <p:nvPr/>
        </p:nvSpPr>
        <p:spPr bwMode="auto">
          <a:xfrm>
            <a:off x="3733800" y="1219200"/>
            <a:ext cx="1524000" cy="3810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Analyst</a:t>
            </a:r>
            <a:endParaRPr lang="en-US" sz="3200" baseline="-25000" dirty="0">
              <a:solidFill>
                <a:schemeClr val="accent3"/>
              </a:solidFill>
            </a:endParaRPr>
          </a:p>
        </p:txBody>
      </p:sp>
      <p:sp>
        <p:nvSpPr>
          <p:cNvPr id="7" name="Rectangle 6"/>
          <p:cNvSpPr/>
          <p:nvPr/>
        </p:nvSpPr>
        <p:spPr bwMode="auto">
          <a:xfrm>
            <a:off x="6172200" y="1219200"/>
            <a:ext cx="1524000" cy="3810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defTabSz="914400">
              <a:defRPr/>
            </a:pPr>
            <a:r>
              <a:rPr lang="en-US" sz="3200" dirty="0">
                <a:solidFill>
                  <a:schemeClr val="accent3"/>
                </a:solidFill>
              </a:rPr>
              <a:t>Action</a:t>
            </a:r>
            <a:endParaRPr lang="en-US" sz="3200" baseline="-25000" dirty="0">
              <a:solidFill>
                <a:schemeClr val="accent3"/>
              </a:solidFill>
            </a:endParaRPr>
          </a:p>
        </p:txBody>
      </p:sp>
      <p:sp>
        <p:nvSpPr>
          <p:cNvPr id="8" name="Right Arrow 7"/>
          <p:cNvSpPr/>
          <p:nvPr/>
        </p:nvSpPr>
        <p:spPr bwMode="auto">
          <a:xfrm>
            <a:off x="3048000" y="34290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
        <p:nvSpPr>
          <p:cNvPr id="9" name="Right Arrow 8"/>
          <p:cNvSpPr/>
          <p:nvPr/>
        </p:nvSpPr>
        <p:spPr bwMode="auto">
          <a:xfrm>
            <a:off x="5410200" y="3429000"/>
            <a:ext cx="609600" cy="3048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nchor="b"/>
          <a:lstStyle/>
          <a:p>
            <a:pPr defTabSz="914400">
              <a:defRPr/>
            </a:pPr>
            <a:endParaRPr lang="en-US" baseline="-2500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8" grpId="0" animBg="1"/>
      <p:bldP spid="9"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Climate Change </a:t>
            </a:r>
            <a:r>
              <a:rPr lang="en-US" dirty="0" smtClean="0"/>
              <a:t>Consequences Are Wide Ranging, Serious, and Urgent </a:t>
            </a:r>
            <a:endParaRPr lang="en-US" dirty="0"/>
          </a:p>
        </p:txBody>
      </p:sp>
      <p:sp>
        <p:nvSpPr>
          <p:cNvPr id="3" name="Content Placeholder 2"/>
          <p:cNvSpPr>
            <a:spLocks noGrp="1"/>
          </p:cNvSpPr>
          <p:nvPr>
            <p:ph idx="1"/>
          </p:nvPr>
        </p:nvSpPr>
        <p:spPr>
          <a:xfrm>
            <a:off x="4191000" y="1447800"/>
            <a:ext cx="4419600" cy="3048000"/>
          </a:xfrm>
        </p:spPr>
        <p:txBody>
          <a:bodyPr/>
          <a:lstStyle/>
          <a:p>
            <a:r>
              <a:rPr lang="en-US" dirty="0" smtClean="0"/>
              <a:t>Current CO</a:t>
            </a:r>
            <a:r>
              <a:rPr lang="en-US" baseline="-25000" dirty="0" smtClean="0"/>
              <a:t>2</a:t>
            </a:r>
            <a:r>
              <a:rPr lang="en-US" dirty="0" smtClean="0"/>
              <a:t> emission rate higher than IPCC “worst case” scenario</a:t>
            </a:r>
          </a:p>
          <a:p>
            <a:r>
              <a:rPr lang="en-US" dirty="0" smtClean="0"/>
              <a:t>Billions of People would experience serious consequences from climate change</a:t>
            </a:r>
            <a:endParaRPr lang="en-US" dirty="0"/>
          </a:p>
        </p:txBody>
      </p:sp>
      <p:pic>
        <p:nvPicPr>
          <p:cNvPr id="4" name="Picture 3" descr="CO2_faster_than_predicted.tiff"/>
          <p:cNvPicPr>
            <a:picLocks noChangeAspect="1"/>
          </p:cNvPicPr>
          <p:nvPr/>
        </p:nvPicPr>
        <p:blipFill>
          <a:blip r:embed="rId3"/>
          <a:stretch>
            <a:fillRect/>
          </a:stretch>
        </p:blipFill>
        <p:spPr>
          <a:xfrm>
            <a:off x="152400" y="1447800"/>
            <a:ext cx="3962400" cy="2647816"/>
          </a:xfrm>
          <a:prstGeom prst="rect">
            <a:avLst/>
          </a:prstGeom>
        </p:spPr>
      </p:pic>
      <p:graphicFrame>
        <p:nvGraphicFramePr>
          <p:cNvPr id="138242" name="Object 2"/>
          <p:cNvGraphicFramePr>
            <a:graphicFrameLocks noChangeAspect="1"/>
          </p:cNvGraphicFramePr>
          <p:nvPr/>
        </p:nvGraphicFramePr>
        <p:xfrm>
          <a:off x="2590800" y="4178300"/>
          <a:ext cx="5486400" cy="2374900"/>
        </p:xfrm>
        <a:graphic>
          <a:graphicData uri="http://schemas.openxmlformats.org/presentationml/2006/ole">
            <p:oleObj spid="_x0000_s138242" name="Document" r:id="rId4" imgW="5486400" imgH="2374900" progId="Word.Document.12">
              <p:link updateAutomatic="1"/>
            </p:oleObj>
          </a:graphicData>
        </a:graphic>
      </p:graphicFrame>
      <p:sp>
        <p:nvSpPr>
          <p:cNvPr id="6" name="Rectangle 5"/>
          <p:cNvSpPr/>
          <p:nvPr/>
        </p:nvSpPr>
        <p:spPr>
          <a:xfrm>
            <a:off x="4343400" y="3048000"/>
            <a:ext cx="4572000" cy="1169551"/>
          </a:xfrm>
          <a:prstGeom prst="rect">
            <a:avLst/>
          </a:prstGeom>
        </p:spPr>
        <p:txBody>
          <a:bodyPr>
            <a:spAutoFit/>
          </a:bodyPr>
          <a:lstStyle/>
          <a:p>
            <a:r>
              <a:rPr lang="en-US" sz="1400" i="1" dirty="0" smtClean="0"/>
              <a:t>Relative vulnerability of coastal deltas as shown by the indicative population potentially displaced by current sea-level trends to</a:t>
            </a:r>
            <a:r>
              <a:rPr lang="en-US" sz="1400" dirty="0" smtClean="0"/>
              <a:t> </a:t>
            </a:r>
            <a:r>
              <a:rPr lang="en-US" sz="1400" i="1" dirty="0" smtClean="0"/>
              <a:t>2050 (Extreme = &gt;1 million; High = 1 million to 50,000; Medium = 50,000 to 5,000; following Ericson et al., 2006). Source: IPCC</a:t>
            </a:r>
            <a:r>
              <a:rPr lang="en-US" sz="1400" dirty="0" smtClean="0"/>
              <a:t> </a:t>
            </a:r>
            <a:endParaRPr lang="en-US" sz="1400" dirty="0"/>
          </a:p>
        </p:txBody>
      </p:sp>
      <p:sp>
        <p:nvSpPr>
          <p:cNvPr id="7" name="TextBox 6"/>
          <p:cNvSpPr txBox="1"/>
          <p:nvPr/>
        </p:nvSpPr>
        <p:spPr>
          <a:xfrm>
            <a:off x="304800" y="4343400"/>
            <a:ext cx="2209800" cy="2031325"/>
          </a:xfrm>
          <a:prstGeom prst="rect">
            <a:avLst/>
          </a:prstGeom>
          <a:noFill/>
        </p:spPr>
        <p:txBody>
          <a:bodyPr wrap="square" rtlCol="0">
            <a:spAutoFit/>
          </a:bodyPr>
          <a:lstStyle/>
          <a:p>
            <a:r>
              <a:rPr lang="en-US" b="1" dirty="0" smtClean="0"/>
              <a:t>Governments and Organizations need to re-orient policies and procedures to prepare for this eventuality</a:t>
            </a:r>
            <a:endParaRPr lang="en-US" b="1" dirty="0"/>
          </a:p>
        </p:txBody>
      </p:sp>
      <p:sp>
        <p:nvSpPr>
          <p:cNvPr id="8" name="TextBox 7"/>
          <p:cNvSpPr txBox="1"/>
          <p:nvPr/>
        </p:nvSpPr>
        <p:spPr>
          <a:xfrm>
            <a:off x="838200" y="3505200"/>
            <a:ext cx="3043903" cy="261610"/>
          </a:xfrm>
          <a:prstGeom prst="rect">
            <a:avLst/>
          </a:prstGeom>
          <a:noFill/>
        </p:spPr>
        <p:txBody>
          <a:bodyPr wrap="none" rtlCol="0">
            <a:spAutoFit/>
          </a:bodyPr>
          <a:lstStyle/>
          <a:p>
            <a:r>
              <a:rPr lang="en-US" sz="1100" dirty="0" smtClean="0"/>
              <a:t>UNEP Climate Change Science Compendium</a:t>
            </a:r>
            <a:endParaRPr lang="en-US" sz="11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p:nvPr/>
        </p:nvGrpSpPr>
        <p:grpSpPr>
          <a:xfrm>
            <a:off x="304800" y="1359842"/>
            <a:ext cx="8534400" cy="5421958"/>
            <a:chOff x="304800" y="1143000"/>
            <a:chExt cx="8534400" cy="5421958"/>
          </a:xfrm>
        </p:grpSpPr>
        <p:pic>
          <p:nvPicPr>
            <p:cNvPr id="4" name="Picture 2" descr="http://www.all-creatures.org/hope/img/earth-light.jpg"/>
            <p:cNvPicPr>
              <a:picLocks noChangeAspect="1" noChangeArrowheads="1"/>
            </p:cNvPicPr>
            <p:nvPr/>
          </p:nvPicPr>
          <p:blipFill>
            <a:blip r:embed="rId2" cstate="print"/>
            <a:srcRect/>
            <a:stretch>
              <a:fillRect/>
            </a:stretch>
          </p:blipFill>
          <p:spPr bwMode="auto">
            <a:xfrm>
              <a:off x="1905000" y="1143000"/>
              <a:ext cx="5391150" cy="5421958"/>
            </a:xfrm>
            <a:prstGeom prst="rect">
              <a:avLst/>
            </a:prstGeom>
            <a:noFill/>
          </p:spPr>
        </p:pic>
        <p:sp>
          <p:nvSpPr>
            <p:cNvPr id="5" name="Rectangle 4"/>
            <p:cNvSpPr/>
            <p:nvPr/>
          </p:nvSpPr>
          <p:spPr bwMode="auto">
            <a:xfrm>
              <a:off x="1676400" y="35814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Water quality measurements</a:t>
              </a:r>
              <a:endParaRPr kumimoji="0" lang="en-US" sz="18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5105400" y="2362200"/>
              <a:ext cx="2438400" cy="3810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Economic planning</a:t>
              </a:r>
              <a:endParaRPr kumimoji="0" lang="en-US" sz="18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981200" y="47244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Agricultural Productivity</a:t>
              </a: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5791200" y="4343400"/>
              <a:ext cx="24384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Fisheries Productivity and Management</a:t>
              </a: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5410200" y="3124200"/>
              <a:ext cx="2438400" cy="3810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Traffic management</a:t>
              </a: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2667000" y="1905000"/>
              <a:ext cx="2514600" cy="6858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Arial" charset="0"/>
                </a:rPr>
                <a:t>Wastewater management</a:t>
              </a: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048000" y="56388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Air Quality</a:t>
              </a:r>
              <a:endParaRPr kumimoji="0" lang="en-US"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304800" y="30480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Climate Models</a:t>
              </a: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990600" y="52578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Weather</a:t>
              </a:r>
              <a:endParaRPr kumimoji="0" lang="en-US"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5638800" y="5257800"/>
              <a:ext cx="2286000" cy="3810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Research</a:t>
              </a: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6553200" y="2743200"/>
              <a:ext cx="2286000" cy="3810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Recreational Use</a:t>
              </a:r>
              <a:endParaRPr kumimoji="0" lang="en-US" sz="18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6324600" y="3657600"/>
              <a:ext cx="2286000" cy="3810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Public Health</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533400" y="15240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Legal Requirements</a:t>
              </a:r>
              <a:endParaRPr kumimoji="0" lang="en-US" sz="18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533400" y="41910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NGOs</a:t>
              </a:r>
              <a:endParaRPr kumimoji="0" lang="en-US" sz="18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5105400" y="5562600"/>
              <a:ext cx="2286000" cy="3810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Public Sector</a:t>
              </a:r>
              <a:endParaRPr kumimoji="0" lang="en-US" sz="18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1066800" y="24384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Education</a:t>
              </a: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4953000" y="15240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Watershed Models</a:t>
              </a: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3200400" y="2819400"/>
              <a:ext cx="2286000" cy="6096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Economic Models</a:t>
              </a: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4495800" y="4724400"/>
              <a:ext cx="1524000" cy="685800"/>
            </a:xfrm>
            <a:prstGeom prst="rect">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Arial" charset="0"/>
                </a:rPr>
                <a:t>Commercial Sector</a:t>
              </a:r>
              <a:endParaRPr kumimoji="0" lang="en-US" sz="1800" b="0" i="0" u="none" strike="noStrike" cap="none" normalizeH="0" baseline="0" dirty="0" smtClean="0">
                <a:ln>
                  <a:noFill/>
                </a:ln>
                <a:solidFill>
                  <a:schemeClr val="tx1"/>
                </a:solidFill>
                <a:effectLst/>
                <a:latin typeface="Arial" charset="0"/>
              </a:endParaRPr>
            </a:p>
          </p:txBody>
        </p:sp>
      </p:grpSp>
      <p:sp>
        <p:nvSpPr>
          <p:cNvPr id="2" name="Title 1"/>
          <p:cNvSpPr txBox="1">
            <a:spLocks/>
          </p:cNvSpPr>
          <p:nvPr/>
        </p:nvSpPr>
        <p:spPr>
          <a:xfrm>
            <a:off x="0" y="304800"/>
            <a:ext cx="9144000" cy="9842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kern="0" dirty="0" smtClean="0">
                <a:solidFill>
                  <a:schemeClr val="tx2"/>
                </a:solidFill>
                <a:latin typeface="+mj-lt"/>
                <a:ea typeface="ＭＳ Ｐゴシック" pitchFamily="-65" charset="-128"/>
                <a:cs typeface="ＭＳ Ｐゴシック" pitchFamily="-65" charset="-128"/>
              </a:rPr>
              <a:t>But </a:t>
            </a:r>
            <a:r>
              <a:rPr kumimoji="0" lang="en-US" sz="28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Tools </a:t>
            </a:r>
            <a:r>
              <a:rPr kumimoji="0" lang="en-US" sz="28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for decision makers are fractionated and </a:t>
            </a:r>
            <a:r>
              <a:rPr kumimoji="0" lang="en-US" sz="28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deciders </a:t>
            </a:r>
            <a:r>
              <a:rPr kumimoji="0" lang="en-US" sz="2800" b="1"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are isolated within their communities</a:t>
            </a:r>
            <a:endParaRPr kumimoji="0" lang="en-US" sz="2800" b="1"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414338"/>
            <a:ext cx="8229600" cy="881062"/>
          </a:xfrm>
        </p:spPr>
        <p:txBody>
          <a:bodyPr/>
          <a:lstStyle/>
          <a:p>
            <a:r>
              <a:rPr lang="en-US" dirty="0" smtClean="0"/>
              <a:t>How to Work toward Solving These Problems</a:t>
            </a:r>
            <a:endParaRPr lang="en-US" dirty="0"/>
          </a:p>
        </p:txBody>
      </p:sp>
      <p:sp>
        <p:nvSpPr>
          <p:cNvPr id="3" name="Content Placeholder 2"/>
          <p:cNvSpPr>
            <a:spLocks noGrp="1"/>
          </p:cNvSpPr>
          <p:nvPr>
            <p:ph idx="1"/>
          </p:nvPr>
        </p:nvSpPr>
        <p:spPr>
          <a:xfrm>
            <a:off x="304800" y="1524000"/>
            <a:ext cx="8520112" cy="4648201"/>
          </a:xfrm>
        </p:spPr>
        <p:txBody>
          <a:bodyPr/>
          <a:lstStyle/>
          <a:p>
            <a:r>
              <a:rPr lang="en-US" dirty="0" smtClean="0"/>
              <a:t>Goal: Bring together stakeholders, data providers, researchers, scientists, and policy analysts together in a virtual organization to transform data and models results into knowledge</a:t>
            </a:r>
          </a:p>
          <a:p>
            <a:r>
              <a:rPr lang="en-US" dirty="0" smtClean="0"/>
              <a:t>Two virtual organization concepts being developed at JHU/APL</a:t>
            </a:r>
          </a:p>
          <a:p>
            <a:pPr lvl="1"/>
            <a:r>
              <a:rPr lang="en-US" dirty="0" smtClean="0"/>
              <a:t>GAIA – Global Assimilation of Information for Action (Climate Change VO)</a:t>
            </a:r>
          </a:p>
          <a:p>
            <a:pPr lvl="1"/>
            <a:r>
              <a:rPr lang="en-US" dirty="0" smtClean="0"/>
              <a:t>SWIFTER  - Space Weather Informatics, Forecasting, Technology, and Enabling Research (Space Weather VO).</a:t>
            </a:r>
          </a:p>
          <a:p>
            <a:r>
              <a:rPr lang="en-US" dirty="0" smtClean="0"/>
              <a:t>Bring together the elements and people necessary for the </a:t>
            </a:r>
            <a:r>
              <a:rPr lang="en-US" dirty="0" err="1" smtClean="0"/>
              <a:t>VOs</a:t>
            </a:r>
            <a:endParaRPr lang="en-US" dirty="0" smtClean="0"/>
          </a:p>
          <a:p>
            <a:pPr lvl="1"/>
            <a:r>
              <a:rPr lang="en-US" dirty="0" smtClean="0"/>
              <a:t>Collaboration and Data Discovery Tools</a:t>
            </a:r>
          </a:p>
          <a:p>
            <a:pPr lvl="1"/>
            <a:r>
              <a:rPr lang="en-US" dirty="0" smtClean="0"/>
              <a:t>Social Organization of Communities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pl slides">
  <a:themeElements>
    <a:clrScheme name="APL Heritage Taupe Title Blue Text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fontScheme name="APL Heritage Taupe Title Blue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PL Heritage Taupe Title Blue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PL Heritage Taupe Title Blue 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PL Heritage Taupe Title Blue 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PL Heritage Taupe Title Blue 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PL Heritage Taupe Title Blue 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PL Heritage Taupe Title Blue 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PL Heritage Taupe Title Blue Tex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PL Heritage Taupe Title Blue 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PL Heritage Taupe Title Blue 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PL Heritage Taupe Title Blue 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PL Heritage Taupe Title Blue 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PL Heritage Taupe Title Blue 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PL Heritage Taupe Title Blue Text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APL Heritage Taupe Title Blue Text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APL Heritage Taupe Title Blue Text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APL Heritage Taupe Title Blue Text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apl slides</Template>
  <TotalTime>3801</TotalTime>
  <Words>6171</Words>
  <Application>Microsoft Macintosh PowerPoint</Application>
  <PresentationFormat>On-screen Show (4:3)</PresentationFormat>
  <Paragraphs>610</Paragraphs>
  <Slides>64</Slides>
  <Notes>39</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64</vt:i4>
      </vt:variant>
    </vt:vector>
  </HeadingPairs>
  <TitlesOfParts>
    <vt:vector size="66" baseType="lpstr">
      <vt:lpstr>apl slides</vt:lpstr>
      <vt:lpstr>schaerk1-ml2-hd:Users:schaerk1:Documents:GAIA:MegadeltaProblemsSEA.doc!OLE_LINK1</vt:lpstr>
      <vt:lpstr>From Data to Knowledge</vt:lpstr>
      <vt:lpstr>Outline</vt:lpstr>
      <vt:lpstr>The Problem</vt:lpstr>
      <vt:lpstr>Disparate Communities – Wide Ranging consequences</vt:lpstr>
      <vt:lpstr>Slide 5</vt:lpstr>
      <vt:lpstr>Understanding Climate Change Similarly mixes Earth Science Disciplines</vt:lpstr>
      <vt:lpstr>Climate Change Consequences Are Wide Ranging, Serious, and Urgent </vt:lpstr>
      <vt:lpstr>Slide 8</vt:lpstr>
      <vt:lpstr>How to Work toward Solving These Problems</vt:lpstr>
      <vt:lpstr>Ingredients for SWIFTER &amp; GAIA VOs</vt:lpstr>
      <vt:lpstr>SWIFTER VO elements</vt:lpstr>
      <vt:lpstr>GAIA VO</vt:lpstr>
      <vt:lpstr>GAIA and SWIFTER Focus</vt:lpstr>
      <vt:lpstr>Summary</vt:lpstr>
      <vt:lpstr>Backup</vt:lpstr>
      <vt:lpstr>How to Enable Decision Makers With  Actionable Information </vt:lpstr>
      <vt:lpstr> Research to Operations (R2O)</vt:lpstr>
      <vt:lpstr>Knowledge Management Needs – Space Weather</vt:lpstr>
      <vt:lpstr>Slide 19</vt:lpstr>
      <vt:lpstr>Outreach Needs</vt:lpstr>
      <vt:lpstr>How to Address These Needs?</vt:lpstr>
      <vt:lpstr>A Variety of Internet Resources will be enlisted.</vt:lpstr>
      <vt:lpstr>Slide 23</vt:lpstr>
      <vt:lpstr>Slide 24</vt:lpstr>
      <vt:lpstr>Slide 25</vt:lpstr>
      <vt:lpstr>The GAIA VxO unites a variety of data types through a common interface. </vt:lpstr>
      <vt:lpstr>Slide 27</vt:lpstr>
      <vt:lpstr>Slide 28</vt:lpstr>
      <vt:lpstr>Slide 29</vt:lpstr>
      <vt:lpstr>APL Well Positioned to be Home Institution for  Space Weather Virtual Organization (SWIFTER)</vt:lpstr>
      <vt:lpstr>SWIFTER Summary</vt:lpstr>
      <vt:lpstr>APL can provide a unique approach to addressing Earth Science issues</vt:lpstr>
      <vt:lpstr>GAIA – enabling decisions through information access</vt:lpstr>
      <vt:lpstr>The Nitrogen Cycle Couples Climate, Weather and Human Activity</vt:lpstr>
      <vt:lpstr>Users may be concerned with short to long term timescale effects and responses</vt:lpstr>
      <vt:lpstr>Groundwater issues illustrate some of the concerns</vt:lpstr>
      <vt:lpstr>There is no predictive capability and little ability to overlay information</vt:lpstr>
      <vt:lpstr>GAIA – “One stop shopping for Earth Science Knowledge and Information”</vt:lpstr>
      <vt:lpstr>In the following figures the individual functions and responsibilities of the GAIA community members are described.</vt:lpstr>
      <vt:lpstr>One of the challenges is that the data come from many sources, in many formats.</vt:lpstr>
      <vt:lpstr>One of the challenges is that the data come from many sources, in many formats.</vt:lpstr>
      <vt:lpstr>GAIA will identify high value data for particular use cases and demonstrate the means to extract relevant data</vt:lpstr>
      <vt:lpstr>A “Virtual Observatory” at APL would capture the data access knowledge</vt:lpstr>
      <vt:lpstr>Data Access Across VxOs</vt:lpstr>
      <vt:lpstr>GAIA also hosts tools for the analyst.</vt:lpstr>
      <vt:lpstr>The Analyst uses tools and information from models to produce a result.</vt:lpstr>
      <vt:lpstr>The Results are made available to Users and archived by GAIA – this feedback is essential to building knowledge</vt:lpstr>
      <vt:lpstr>Work flow – capturing the transformation of data into knowledge</vt:lpstr>
      <vt:lpstr>Analysts create results from the data and these results are made available to Users</vt:lpstr>
      <vt:lpstr>Users take the results and interact with them to create the knowledge required to make an informed decision</vt:lpstr>
      <vt:lpstr>The User requires a set of tools to organize data and results</vt:lpstr>
      <vt:lpstr> GAIA would support electronic conferencing to promote the virtual interaction of the analyst and user communities</vt:lpstr>
      <vt:lpstr> The interaction with the analysts enables the user to address their individual requirements while also providing access to subject matter experts</vt:lpstr>
      <vt:lpstr> GAIA will support the feedback from the user to the analyst community</vt:lpstr>
      <vt:lpstr>GAIA will support the interaction of the users with the results and provide feedback to the analyst on how well their results meet user needs.</vt:lpstr>
      <vt:lpstr>e-GAIA: bringing users and analysts together</vt:lpstr>
      <vt:lpstr>Outcomes of e-conferences will shape future activities</vt:lpstr>
      <vt:lpstr>GAIA ACTION - Actionable Content &amp; Timely Information On the Network</vt:lpstr>
      <vt:lpstr>Example Interface to Data, Models and Existing Data Display Tools</vt:lpstr>
      <vt:lpstr>Example Interface to Data, Models and Existing Data Display Tools</vt:lpstr>
      <vt:lpstr>Developing Infrastructure – Build, Buy or Modify</vt:lpstr>
      <vt:lpstr>Collaborative Platforms Must be Open Source</vt:lpstr>
      <vt:lpstr>The Geophysics Community can take Advantage of these Developments</vt:lpstr>
      <vt:lpstr>GAIA will transform the use of climate knowledge</vt:lpstr>
    </vt:vector>
  </TitlesOfParts>
  <Company>JHUAPL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GAIA – Global Assimilation and Information Access</dc:title>
  <dc:creator>larry paxton</dc:creator>
  <cp:lastModifiedBy>JHU/APL</cp:lastModifiedBy>
  <cp:revision>24</cp:revision>
  <dcterms:created xsi:type="dcterms:W3CDTF">2010-08-01T13:06:07Z</dcterms:created>
  <dcterms:modified xsi:type="dcterms:W3CDTF">2010-08-02T10:14:03Z</dcterms:modified>
</cp:coreProperties>
</file>