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9" r:id="rId5"/>
    <p:sldId id="258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F174AC-DE1F-4ACE-86AD-DA2C0856BEF1}" type="datetimeFigureOut">
              <a:rPr lang="en-US"/>
              <a:pPr>
                <a:defRPr/>
              </a:pPr>
              <a:t>8/2/2010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6BF35B-0FD9-4263-919E-8B020856F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3DF18-FD1A-48B7-831A-577D11D1D687}" type="datetimeFigureOut">
              <a:rPr lang="en-US"/>
              <a:pPr>
                <a:defRPr/>
              </a:pPr>
              <a:t>8/2/2010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268F0-5E07-4404-8282-79236CB7C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6DF6C-7A45-4183-AE90-C55EDB31F8F0}" type="datetimeFigureOut">
              <a:rPr lang="en-US"/>
              <a:pPr>
                <a:defRPr/>
              </a:pPr>
              <a:t>8/2/2010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A63B6-5E66-48CB-B137-AAE0FBB89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9D04C-8A8F-414B-B5F4-D094DF7B08CC}" type="datetimeFigureOut">
              <a:rPr lang="en-US"/>
              <a:pPr>
                <a:defRPr/>
              </a:pPr>
              <a:t>8/2/2010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FF895-32F5-4FC3-82D2-CC4AF1D07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0DBF6F-38CF-48F7-A8AA-38AC227B53D8}" type="datetimeFigureOut">
              <a:rPr lang="en-US"/>
              <a:pPr>
                <a:defRPr/>
              </a:pPr>
              <a:t>8/2/2010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77801B-8095-4E85-BB04-4B62194DF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AB56B-37B3-40DD-B4D8-D1A85C139917}" type="datetimeFigureOut">
              <a:rPr lang="en-US"/>
              <a:pPr>
                <a:defRPr/>
              </a:pPr>
              <a:t>8/2/2010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75086-C79D-4C1E-BD7E-D45F0F347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7BB6D4-DEE7-4D03-A905-77C36C3E67D9}" type="datetimeFigureOut">
              <a:rPr lang="en-US"/>
              <a:pPr>
                <a:defRPr/>
              </a:pPr>
              <a:t>8/2/2010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5DC687-52DB-412F-9D59-2A7BE8EA9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C82F5-11C0-422C-933C-CBE22A3717DC}" type="datetimeFigureOut">
              <a:rPr lang="en-US"/>
              <a:pPr>
                <a:defRPr/>
              </a:pPr>
              <a:t>8/2/2010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918C6-F931-4FDA-B85A-D0FBCBD3F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788558-88E4-48F3-A342-AFDD0344DB76}" type="datetimeFigureOut">
              <a:rPr lang="en-US"/>
              <a:pPr>
                <a:defRPr/>
              </a:pPr>
              <a:t>8/2/2010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913353-1291-49D0-AF75-C826A3E9E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F418A2-9A70-47F5-9863-0F448FB64D61}" type="datetimeFigureOut">
              <a:rPr lang="en-US"/>
              <a:pPr>
                <a:defRPr/>
              </a:pPr>
              <a:t>8/2/2010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7D9DFB-877F-4519-A0CA-FAE67B365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98A097-FB15-4091-A033-93159AC51AB9}" type="datetimeFigureOut">
              <a:rPr lang="en-US"/>
              <a:pPr>
                <a:defRPr/>
              </a:pPr>
              <a:t>8/2/2010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840EB4-C5AC-4D4D-AC7E-AE1D550BF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DFE949C-EDBC-4831-804D-D085DE25127A}" type="datetimeFigureOut">
              <a:rPr lang="en-US"/>
              <a:pPr>
                <a:defRPr/>
              </a:pPr>
              <a:t>8/2/2010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FC7CA3BF-48DE-449C-9898-271F592C6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0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Introduction to FAIR-TRADE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200" dirty="0"/>
              <a:t>Todd King</a:t>
            </a:r>
            <a:r>
              <a:rPr lang="en-US" sz="1200" baseline="30000" dirty="0"/>
              <a:t>1</a:t>
            </a:r>
            <a:r>
              <a:rPr lang="en-US" sz="1200" dirty="0"/>
              <a:t>, Raymond Walker</a:t>
            </a:r>
            <a:r>
              <a:rPr lang="en-US" sz="1200" baseline="30000" dirty="0"/>
              <a:t>1,2</a:t>
            </a:r>
            <a:r>
              <a:rPr lang="en-US" sz="1200" dirty="0"/>
              <a:t>, Lee Bargatze</a:t>
            </a:r>
            <a:r>
              <a:rPr lang="en-US" sz="1200" baseline="30000" dirty="0"/>
              <a:t>1</a:t>
            </a:r>
            <a:r>
              <a:rPr lang="en-US" sz="1200" dirty="0"/>
              <a:t>, Deborah McGuinness</a:t>
            </a:r>
            <a:r>
              <a:rPr lang="en-US" sz="1200" baseline="30000" dirty="0"/>
              <a:t>3</a:t>
            </a:r>
            <a:r>
              <a:rPr lang="en-US" sz="1200" dirty="0"/>
              <a:t>, Everett Toews</a:t>
            </a:r>
            <a:r>
              <a:rPr lang="en-US" sz="1200" baseline="30000" dirty="0"/>
              <a:t>4</a:t>
            </a:r>
            <a:r>
              <a:rPr lang="en-US" sz="1200" dirty="0"/>
              <a:t>, John Shillington</a:t>
            </a:r>
            <a:r>
              <a:rPr lang="en-US" sz="1200" baseline="30000" dirty="0"/>
              <a:t>4</a:t>
            </a:r>
            <a:r>
              <a:rPr lang="en-US" sz="1200" dirty="0"/>
              <a:t>, Robert Bentley</a:t>
            </a:r>
            <a:r>
              <a:rPr lang="en-US" sz="1200" baseline="30000" dirty="0"/>
              <a:t>5</a:t>
            </a:r>
            <a:r>
              <a:rPr lang="en-US" sz="1200" dirty="0"/>
              <a:t>, </a:t>
            </a:r>
            <a:r>
              <a:rPr lang="en-US" sz="1200" dirty="0" err="1"/>
              <a:t>Tomo</a:t>
            </a:r>
            <a:r>
              <a:rPr lang="en-US" sz="1200" dirty="0"/>
              <a:t> Hori</a:t>
            </a:r>
            <a:r>
              <a:rPr lang="en-US" sz="1200" baseline="30000" dirty="0"/>
              <a:t>6</a:t>
            </a:r>
            <a:r>
              <a:rPr lang="en-US" sz="1200" dirty="0"/>
              <a:t>, Robert Rankin</a:t>
            </a:r>
            <a:r>
              <a:rPr lang="en-US" sz="1200" baseline="30000" dirty="0"/>
              <a:t>4,7</a:t>
            </a:r>
            <a:endParaRPr lang="en-US" sz="12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200" dirty="0"/>
              <a:t> 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200" baseline="30000" dirty="0"/>
              <a:t>1</a:t>
            </a:r>
            <a:r>
              <a:rPr lang="en-US" sz="1200" dirty="0"/>
              <a:t> Institute of Geophysics and Planetary Physics, UCLA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200" baseline="30000" dirty="0"/>
              <a:t>2</a:t>
            </a:r>
            <a:r>
              <a:rPr lang="en-US" sz="1200" dirty="0"/>
              <a:t> Earth and Space Sciences Department, UCLA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200" baseline="30000" dirty="0"/>
              <a:t>3</a:t>
            </a:r>
            <a:r>
              <a:rPr lang="en-US" sz="1200" dirty="0"/>
              <a:t> Dept. of Computer Science and Cognitive Science Department, Rensselaer Polytechnic Institute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200" baseline="30000" dirty="0"/>
              <a:t>4</a:t>
            </a:r>
            <a:r>
              <a:rPr lang="en-US" sz="1200" dirty="0"/>
              <a:t> </a:t>
            </a:r>
            <a:r>
              <a:rPr lang="en-US" sz="1200" dirty="0" err="1"/>
              <a:t>Cybera</a:t>
            </a:r>
            <a:r>
              <a:rPr lang="en-US" sz="1200" dirty="0"/>
              <a:t>, University of Alberta, Edmonton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200" baseline="30000" dirty="0"/>
              <a:t>5</a:t>
            </a:r>
            <a:r>
              <a:rPr lang="en-US" sz="1200" dirty="0"/>
              <a:t> Dept. of Space and Climate Physics, University College London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200" baseline="30000" dirty="0"/>
              <a:t>6</a:t>
            </a:r>
            <a:r>
              <a:rPr lang="en-US" sz="1200" dirty="0"/>
              <a:t> STE laboratory, Nagoya University, Japan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200" baseline="30000" dirty="0"/>
              <a:t>7</a:t>
            </a:r>
            <a:r>
              <a:rPr lang="en-US" sz="1200" dirty="0"/>
              <a:t> Dept. of Physics, University of Alberta Edmonton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Discussion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What is FAIR-TRADE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proposed project to NSF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NSF 10-551: Software Infrastructure for Sustained </a:t>
            </a:r>
            <a:r>
              <a:rPr lang="en-US" dirty="0" smtClean="0"/>
              <a:t>Innovation (SI2)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framework to integrate all resources in a (distributed) research environment.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FAIR: Flexible </a:t>
            </a:r>
            <a:r>
              <a:rPr lang="en-US" dirty="0"/>
              <a:t>Application of Informatics in </a:t>
            </a:r>
            <a:r>
              <a:rPr lang="en-US" dirty="0" smtClean="0"/>
              <a:t>Research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An implementation of computational resource sharing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TRADE: Transparent </a:t>
            </a:r>
            <a:r>
              <a:rPr lang="en-US" dirty="0"/>
              <a:t>Resource Allocation and Delivery </a:t>
            </a:r>
            <a:r>
              <a:rPr lang="en-US" dirty="0" smtClean="0"/>
              <a:t>Environment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Why FAIR-TRADE?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Enable a more resilient, open exchange of data and computational resources.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Mitigate the logistically difficulty with federated data storage.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Leverage existing computational resources.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Abstraction of the entire research enterprise.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- Foremost -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Transition to an objective oriented model for research.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FAIR-TRADE Concepts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All resources (data and computation) have unique identifiers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Each resource has an appropriate set of attributes.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Reasoning is performed to match resources as needed.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None/>
              <a:defRPr/>
            </a:pPr>
            <a:r>
              <a:rPr lang="en-US" dirty="0" smtClean="0"/>
              <a:t>Example:  Apply an application to data.</a:t>
            </a:r>
            <a:br>
              <a:rPr lang="en-US" dirty="0" smtClean="0"/>
            </a:br>
            <a:r>
              <a:rPr lang="en-US" sz="2600" dirty="0" smtClean="0"/>
              <a:t>In a FAIR-TRADE system the platform to run the application will be selected based on available resources, volume of data, proximity to user and data, bandwidth, cost and other factors.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grpSp>
        <p:nvGrpSpPr>
          <p:cNvPr id="17410" name="Group 53"/>
          <p:cNvGrpSpPr>
            <a:grpSpLocks/>
          </p:cNvGrpSpPr>
          <p:nvPr/>
        </p:nvGrpSpPr>
        <p:grpSpPr bwMode="auto">
          <a:xfrm>
            <a:off x="1009650" y="1524000"/>
            <a:ext cx="8134350" cy="4732338"/>
            <a:chOff x="1257300" y="3619500"/>
            <a:chExt cx="4794250" cy="2789238"/>
          </a:xfrm>
        </p:grpSpPr>
        <p:sp>
          <p:nvSpPr>
            <p:cNvPr id="17412" name="Oval 37"/>
            <p:cNvSpPr>
              <a:spLocks noChangeArrowheads="1"/>
            </p:cNvSpPr>
            <p:nvPr/>
          </p:nvSpPr>
          <p:spPr bwMode="auto">
            <a:xfrm>
              <a:off x="1593850" y="3635375"/>
              <a:ext cx="912813" cy="9144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17413" name="AutoShape 38"/>
            <p:cNvCxnSpPr>
              <a:cxnSpLocks noChangeShapeType="1"/>
            </p:cNvCxnSpPr>
            <p:nvPr/>
          </p:nvCxnSpPr>
          <p:spPr bwMode="auto">
            <a:xfrm>
              <a:off x="1257300" y="5006975"/>
              <a:ext cx="4794250" cy="0"/>
            </a:xfrm>
            <a:prstGeom prst="straightConnector1">
              <a:avLst/>
            </a:prstGeom>
            <a:noFill/>
            <a:ln w="38100">
              <a:solidFill>
                <a:srgbClr val="A5A5A5"/>
              </a:solidFill>
              <a:round/>
              <a:headEnd/>
              <a:tailEnd/>
            </a:ln>
          </p:spPr>
        </p:cxnSp>
        <p:sp>
          <p:nvSpPr>
            <p:cNvPr id="17414" name="Text Box 39"/>
            <p:cNvSpPr txBox="1">
              <a:spLocks noChangeArrowheads="1"/>
            </p:cNvSpPr>
            <p:nvPr/>
          </p:nvSpPr>
          <p:spPr bwMode="auto">
            <a:xfrm>
              <a:off x="5081588" y="3619500"/>
              <a:ext cx="577112" cy="1371600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</a:rPr>
                <a:t>Data</a:t>
              </a:r>
              <a:endParaRPr lang="en-US"/>
            </a:p>
          </p:txBody>
        </p:sp>
        <p:sp>
          <p:nvSpPr>
            <p:cNvPr id="17415" name="Text Box 40"/>
            <p:cNvSpPr txBox="1">
              <a:spLocks noChangeArrowheads="1"/>
            </p:cNvSpPr>
            <p:nvPr/>
          </p:nvSpPr>
          <p:spPr bwMode="auto">
            <a:xfrm>
              <a:off x="5073650" y="5022850"/>
              <a:ext cx="585050" cy="1241425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</a:rPr>
                <a:t>Computation</a:t>
              </a:r>
              <a:endParaRPr lang="en-US"/>
            </a:p>
          </p:txBody>
        </p:sp>
        <p:sp>
          <p:nvSpPr>
            <p:cNvPr id="17416" name="Text Box 41"/>
            <p:cNvSpPr txBox="1">
              <a:spLocks noChangeArrowheads="1"/>
            </p:cNvSpPr>
            <p:nvPr/>
          </p:nvSpPr>
          <p:spPr bwMode="auto">
            <a:xfrm>
              <a:off x="1492250" y="3962400"/>
              <a:ext cx="1068388" cy="2587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</a:rPr>
                <a:t>Data Model 1</a:t>
              </a:r>
              <a:endParaRPr lang="en-US"/>
            </a:p>
          </p:txBody>
        </p:sp>
        <p:grpSp>
          <p:nvGrpSpPr>
            <p:cNvPr id="17417" name="Group 42"/>
            <p:cNvGrpSpPr>
              <a:grpSpLocks/>
            </p:cNvGrpSpPr>
            <p:nvPr/>
          </p:nvGrpSpPr>
          <p:grpSpPr bwMode="auto">
            <a:xfrm>
              <a:off x="3435350" y="3703638"/>
              <a:ext cx="1068388" cy="914400"/>
              <a:chOff x="5267" y="7393"/>
              <a:chExt cx="1681" cy="1439"/>
            </a:xfrm>
          </p:grpSpPr>
          <p:sp>
            <p:nvSpPr>
              <p:cNvPr id="17433" name="Oval 43"/>
              <p:cNvSpPr>
                <a:spLocks noChangeArrowheads="1"/>
              </p:cNvSpPr>
              <p:nvPr/>
            </p:nvSpPr>
            <p:spPr bwMode="auto">
              <a:xfrm>
                <a:off x="5388" y="7393"/>
                <a:ext cx="1441" cy="143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17434" name="Text Box 44"/>
              <p:cNvSpPr txBox="1">
                <a:spLocks noChangeArrowheads="1"/>
              </p:cNvSpPr>
              <p:nvPr/>
            </p:nvSpPr>
            <p:spPr bwMode="auto">
              <a:xfrm>
                <a:off x="5267" y="7896"/>
                <a:ext cx="1681" cy="40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1100">
                    <a:latin typeface="Calibri" pitchFamily="34" charset="0"/>
                  </a:rPr>
                  <a:t>Data Model 2</a:t>
                </a:r>
                <a:endParaRPr lang="en-US"/>
              </a:p>
            </p:txBody>
          </p:sp>
        </p:grpSp>
        <p:sp>
          <p:nvSpPr>
            <p:cNvPr id="17418" name="Oval 45"/>
            <p:cNvSpPr>
              <a:spLocks noChangeArrowheads="1"/>
            </p:cNvSpPr>
            <p:nvPr/>
          </p:nvSpPr>
          <p:spPr bwMode="auto">
            <a:xfrm>
              <a:off x="2552700" y="4579938"/>
              <a:ext cx="914400" cy="9144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grpSp>
          <p:nvGrpSpPr>
            <p:cNvPr id="17419" name="Group 46"/>
            <p:cNvGrpSpPr>
              <a:grpSpLocks/>
            </p:cNvGrpSpPr>
            <p:nvPr/>
          </p:nvGrpSpPr>
          <p:grpSpPr bwMode="auto">
            <a:xfrm>
              <a:off x="1470025" y="5494338"/>
              <a:ext cx="1066800" cy="914400"/>
              <a:chOff x="2567" y="10597"/>
              <a:chExt cx="1681" cy="1439"/>
            </a:xfrm>
          </p:grpSpPr>
          <p:sp>
            <p:nvSpPr>
              <p:cNvPr id="17431" name="Oval 47"/>
              <p:cNvSpPr>
                <a:spLocks noChangeArrowheads="1"/>
              </p:cNvSpPr>
              <p:nvPr/>
            </p:nvSpPr>
            <p:spPr bwMode="auto">
              <a:xfrm>
                <a:off x="2701" y="10597"/>
                <a:ext cx="1440" cy="143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17432" name="Text Box 48"/>
              <p:cNvSpPr txBox="1">
                <a:spLocks noChangeArrowheads="1"/>
              </p:cNvSpPr>
              <p:nvPr/>
            </p:nvSpPr>
            <p:spPr bwMode="auto">
              <a:xfrm>
                <a:off x="2567" y="11112"/>
                <a:ext cx="1681" cy="40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1100">
                    <a:latin typeface="Calibri" pitchFamily="34" charset="0"/>
                  </a:rPr>
                  <a:t>Environment 1</a:t>
                </a:r>
                <a:endParaRPr lang="en-US"/>
              </a:p>
            </p:txBody>
          </p:sp>
        </p:grpSp>
        <p:grpSp>
          <p:nvGrpSpPr>
            <p:cNvPr id="17420" name="Group 49"/>
            <p:cNvGrpSpPr>
              <a:grpSpLocks/>
            </p:cNvGrpSpPr>
            <p:nvPr/>
          </p:nvGrpSpPr>
          <p:grpSpPr bwMode="auto">
            <a:xfrm>
              <a:off x="3390900" y="5486400"/>
              <a:ext cx="1066800" cy="915988"/>
              <a:chOff x="5148" y="10716"/>
              <a:chExt cx="1681" cy="1442"/>
            </a:xfrm>
          </p:grpSpPr>
          <p:sp>
            <p:nvSpPr>
              <p:cNvPr id="17429" name="Oval 50"/>
              <p:cNvSpPr>
                <a:spLocks noChangeArrowheads="1"/>
              </p:cNvSpPr>
              <p:nvPr/>
            </p:nvSpPr>
            <p:spPr bwMode="auto">
              <a:xfrm>
                <a:off x="5267" y="10716"/>
                <a:ext cx="1441" cy="144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17430" name="Text Box 51"/>
              <p:cNvSpPr txBox="1">
                <a:spLocks noChangeArrowheads="1"/>
              </p:cNvSpPr>
              <p:nvPr/>
            </p:nvSpPr>
            <p:spPr bwMode="auto">
              <a:xfrm>
                <a:off x="5148" y="11232"/>
                <a:ext cx="1681" cy="40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1100">
                    <a:latin typeface="Calibri" pitchFamily="34" charset="0"/>
                  </a:rPr>
                  <a:t>Environment 2</a:t>
                </a:r>
                <a:endParaRPr lang="en-US"/>
              </a:p>
            </p:txBody>
          </p:sp>
        </p:grpSp>
        <p:cxnSp>
          <p:nvCxnSpPr>
            <p:cNvPr id="17421" name="AutoShape 52"/>
            <p:cNvCxnSpPr>
              <a:cxnSpLocks noChangeShapeType="1"/>
            </p:cNvCxnSpPr>
            <p:nvPr/>
          </p:nvCxnSpPr>
          <p:spPr bwMode="auto">
            <a:xfrm>
              <a:off x="2373313" y="4414838"/>
              <a:ext cx="314325" cy="298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7422" name="AutoShape 53"/>
            <p:cNvCxnSpPr>
              <a:cxnSpLocks noChangeShapeType="1"/>
            </p:cNvCxnSpPr>
            <p:nvPr/>
          </p:nvCxnSpPr>
          <p:spPr bwMode="auto">
            <a:xfrm flipV="1">
              <a:off x="2335213" y="5360988"/>
              <a:ext cx="352425" cy="2682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</p:cxnSp>
        <p:cxnSp>
          <p:nvCxnSpPr>
            <p:cNvPr id="17423" name="AutoShape 54"/>
            <p:cNvCxnSpPr>
              <a:cxnSpLocks noChangeShapeType="1"/>
            </p:cNvCxnSpPr>
            <p:nvPr/>
          </p:nvCxnSpPr>
          <p:spPr bwMode="auto">
            <a:xfrm flipH="1" flipV="1">
              <a:off x="3333750" y="5360988"/>
              <a:ext cx="266700" cy="2587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</p:cxnSp>
        <p:cxnSp>
          <p:nvCxnSpPr>
            <p:cNvPr id="17424" name="AutoShape 55"/>
            <p:cNvCxnSpPr>
              <a:cxnSpLocks noChangeShapeType="1"/>
            </p:cNvCxnSpPr>
            <p:nvPr/>
          </p:nvCxnSpPr>
          <p:spPr bwMode="auto">
            <a:xfrm flipH="1">
              <a:off x="3333750" y="4483100"/>
              <a:ext cx="312738" cy="2301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7425" name="AutoShape 56"/>
            <p:cNvCxnSpPr>
              <a:cxnSpLocks noChangeShapeType="1"/>
            </p:cNvCxnSpPr>
            <p:nvPr/>
          </p:nvCxnSpPr>
          <p:spPr bwMode="auto">
            <a:xfrm>
              <a:off x="3009900" y="4579938"/>
              <a:ext cx="1588" cy="9144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7426" name="Text Box 57"/>
            <p:cNvSpPr txBox="1">
              <a:spLocks noChangeArrowheads="1"/>
            </p:cNvSpPr>
            <p:nvPr/>
          </p:nvSpPr>
          <p:spPr bwMode="auto">
            <a:xfrm>
              <a:off x="2452688" y="4899025"/>
              <a:ext cx="1068387" cy="260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</a:rPr>
                <a:t>FAIR-TRADE</a:t>
              </a:r>
              <a:endParaRPr lang="en-US"/>
            </a:p>
          </p:txBody>
        </p:sp>
        <p:sp>
          <p:nvSpPr>
            <p:cNvPr id="17427" name="AutoShape 58"/>
            <p:cNvSpPr>
              <a:spLocks noChangeArrowheads="1"/>
            </p:cNvSpPr>
            <p:nvPr/>
          </p:nvSpPr>
          <p:spPr bwMode="auto">
            <a:xfrm>
              <a:off x="1311275" y="4618038"/>
              <a:ext cx="536575" cy="534987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</a:rPr>
                <a:t>Task</a:t>
              </a:r>
              <a:endParaRPr lang="en-US"/>
            </a:p>
          </p:txBody>
        </p:sp>
        <p:cxnSp>
          <p:nvCxnSpPr>
            <p:cNvPr id="17428" name="AutoShape 59"/>
            <p:cNvCxnSpPr>
              <a:cxnSpLocks noChangeShapeType="1"/>
            </p:cNvCxnSpPr>
            <p:nvPr/>
          </p:nvCxnSpPr>
          <p:spPr bwMode="auto">
            <a:xfrm rot="5400000" flipH="1" flipV="1">
              <a:off x="1954213" y="4654550"/>
              <a:ext cx="123825" cy="873125"/>
            </a:xfrm>
            <a:prstGeom prst="curvedConnector4">
              <a:avLst>
                <a:gd name="adj1" fmla="val -183671"/>
                <a:gd name="adj2" fmla="val 65333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066800" y="304800"/>
            <a:ext cx="7772400" cy="528638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>
                <a:solidFill>
                  <a:srgbClr val="000000"/>
                </a:solidFill>
              </a:rPr>
              <a:t>Conceptual model of the FAIR-TRADE framework showing data from two sources each with a different data model and two computational environments. Tasks are submitted to the FAIR-TRADE framework by users. The framework will locate, retrieve, and join the resources to achieve the prescribed task. </a:t>
            </a:r>
            <a:endParaRPr lang="en-US"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Functional View – 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	For Digital Resources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4" name="Content Placeholder 7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1800" b="1" smtClean="0"/>
              <a:t>Locator</a:t>
            </a:r>
            <a:r>
              <a:rPr lang="en-US" sz="1800" smtClean="0"/>
              <a:t>: A search engine that can locate resources based on a set of constraints. Returned results always include the unique resource identifier, plus any defined attributes.  </a:t>
            </a:r>
          </a:p>
          <a:p>
            <a:pPr>
              <a:buFont typeface="Wingdings 2" pitchFamily="18" charset="2"/>
              <a:buNone/>
            </a:pPr>
            <a:r>
              <a:rPr lang="en-US" sz="1800" smtClean="0"/>
              <a:t> </a:t>
            </a:r>
          </a:p>
          <a:p>
            <a:pPr>
              <a:buFont typeface="Wingdings 2" pitchFamily="18" charset="2"/>
              <a:buNone/>
            </a:pPr>
            <a:r>
              <a:rPr lang="en-US" sz="1800" b="1" smtClean="0"/>
              <a:t>Resolver</a:t>
            </a:r>
            <a:r>
              <a:rPr lang="en-US" sz="1800" smtClean="0"/>
              <a:t>: Given a unique resource identifier, locate and retrieve the full complement of metadata associated with the resource. </a:t>
            </a:r>
          </a:p>
          <a:p>
            <a:pPr>
              <a:buFont typeface="Wingdings 2" pitchFamily="18" charset="2"/>
              <a:buNone/>
            </a:pPr>
            <a:r>
              <a:rPr lang="en-US" sz="1800" smtClean="0"/>
              <a:t> </a:t>
            </a:r>
          </a:p>
          <a:p>
            <a:pPr>
              <a:buFont typeface="Wingdings 2" pitchFamily="18" charset="2"/>
              <a:buNone/>
            </a:pPr>
            <a:r>
              <a:rPr lang="en-US" sz="1800" b="1" smtClean="0"/>
              <a:t>Retriever</a:t>
            </a:r>
            <a:r>
              <a:rPr lang="en-US" sz="1800" smtClean="0"/>
              <a:t>: Given a unique resource identifier and optionally the desired time span and format, retrieve the digital resource.</a:t>
            </a:r>
          </a:p>
          <a:p>
            <a:pPr>
              <a:buFont typeface="Wingdings 2" pitchFamily="18" charset="2"/>
              <a:buNone/>
            </a:pPr>
            <a:r>
              <a:rPr lang="en-US" sz="1800" smtClean="0"/>
              <a:t> </a:t>
            </a:r>
          </a:p>
        </p:txBody>
      </p:sp>
      <p:sp>
        <p:nvSpPr>
          <p:cNvPr id="18435" name="Content Placeholder 8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1800" b="1" smtClean="0"/>
              <a:t>Registrant</a:t>
            </a:r>
            <a:r>
              <a:rPr lang="en-US" sz="1800" smtClean="0"/>
              <a:t>: Stores an instance of a resource, which consists of structured metadata that may point to a physical storage location. Returns the unique identifier associated with the resource.</a:t>
            </a:r>
          </a:p>
          <a:p>
            <a:pPr>
              <a:buFont typeface="Wingdings 2" pitchFamily="18" charset="2"/>
              <a:buNone/>
            </a:pPr>
            <a:r>
              <a:rPr lang="en-US" sz="1800" b="1" smtClean="0"/>
              <a:t>Repository</a:t>
            </a:r>
            <a:r>
              <a:rPr lang="en-US" sz="1800" smtClean="0"/>
              <a:t>: A location for the physical storage of digital resources. Stored resources are accessible by standard protocols such as HTTP, FTP, and secure copy (scp).</a:t>
            </a:r>
          </a:p>
          <a:p>
            <a:pPr>
              <a:buFont typeface="Wingdings 2" pitchFamily="18" charset="2"/>
              <a:buNone/>
            </a:pPr>
            <a:r>
              <a:rPr lang="en-US" sz="1800" smtClean="0"/>
              <a:t> </a:t>
            </a:r>
            <a:r>
              <a:rPr lang="en-US" sz="1800" b="1" smtClean="0"/>
              <a:t>Analytics</a:t>
            </a:r>
            <a:r>
              <a:rPr lang="en-US" sz="1800" smtClean="0"/>
              <a:t>: A collection point of metrics from each service. Services will report activities to the service.</a:t>
            </a:r>
          </a:p>
          <a:p>
            <a:pPr>
              <a:buFont typeface="Wingdings 2" pitchFamily="18" charset="2"/>
              <a:buNone/>
            </a:pPr>
            <a:r>
              <a:rPr lang="en-US" sz="1800" smtClean="0"/>
              <a:t> </a:t>
            </a:r>
            <a:endParaRPr lang="en-US" sz="11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Functional View – 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	Computational Resources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>
            <a:normAutofit fontScale="6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/>
              <a:t>Controller</a:t>
            </a:r>
            <a:r>
              <a:rPr lang="en-US" dirty="0"/>
              <a:t>: Initiates tasks by locating the appropriate computational environment, spawns a monitor for the task set, and invokes a launcher for each task.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b="1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Launcher</a:t>
            </a:r>
            <a:r>
              <a:rPr lang="en-US" dirty="0"/>
              <a:t>: Prepare the environment for the initiation of an application, which may include the retrieval and localization of digital resources</a:t>
            </a:r>
            <a:r>
              <a:rPr lang="en-US" dirty="0" smtClean="0"/>
              <a:t>.</a:t>
            </a: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 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/>
              <a:t>Monitor</a:t>
            </a:r>
            <a:r>
              <a:rPr lang="en-US" dirty="0"/>
              <a:t>: Provide task supervision and user notification.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Function View – Big Picture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2" name="Rectangle 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grpSp>
        <p:nvGrpSpPr>
          <p:cNvPr id="20483" name="Group 6"/>
          <p:cNvGrpSpPr>
            <a:grpSpLocks noChangeAspect="1"/>
          </p:cNvGrpSpPr>
          <p:nvPr/>
        </p:nvGrpSpPr>
        <p:grpSpPr bwMode="auto">
          <a:xfrm>
            <a:off x="206375" y="1524000"/>
            <a:ext cx="8785225" cy="5791200"/>
            <a:chOff x="1440" y="8109"/>
            <a:chExt cx="9360" cy="6171"/>
          </a:xfrm>
        </p:grpSpPr>
        <p:sp>
          <p:nvSpPr>
            <p:cNvPr id="20484" name="AutoShape 73"/>
            <p:cNvSpPr>
              <a:spLocks noChangeAspect="1" noChangeArrowheads="1" noTextEdit="1"/>
            </p:cNvSpPr>
            <p:nvPr/>
          </p:nvSpPr>
          <p:spPr bwMode="auto">
            <a:xfrm>
              <a:off x="1440" y="8109"/>
              <a:ext cx="9360" cy="6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485" name="Group 70"/>
            <p:cNvGrpSpPr>
              <a:grpSpLocks/>
            </p:cNvGrpSpPr>
            <p:nvPr/>
          </p:nvGrpSpPr>
          <p:grpSpPr bwMode="auto">
            <a:xfrm>
              <a:off x="1572" y="8256"/>
              <a:ext cx="678" cy="5052"/>
              <a:chOff x="1572" y="8256"/>
              <a:chExt cx="678" cy="5052"/>
            </a:xfrm>
          </p:grpSpPr>
          <p:cxnSp>
            <p:nvCxnSpPr>
              <p:cNvPr id="20548" name="AutoShape 72"/>
              <p:cNvCxnSpPr>
                <a:cxnSpLocks noChangeShapeType="1"/>
              </p:cNvCxnSpPr>
              <p:nvPr/>
            </p:nvCxnSpPr>
            <p:spPr bwMode="auto">
              <a:xfrm>
                <a:off x="1895" y="8256"/>
                <a:ext cx="71" cy="5052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20549" name="Text Box 71"/>
              <p:cNvSpPr txBox="1">
                <a:spLocks noChangeArrowheads="1"/>
              </p:cNvSpPr>
              <p:nvPr/>
            </p:nvSpPr>
            <p:spPr bwMode="auto">
              <a:xfrm>
                <a:off x="1572" y="8256"/>
                <a:ext cx="678" cy="3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/>
              <a:p>
                <a:pPr algn="ctr"/>
                <a:r>
                  <a:rPr lang="en-US" sz="1000">
                    <a:solidFill>
                      <a:srgbClr val="000000"/>
                    </a:solidFill>
                  </a:rPr>
                  <a:t>User</a:t>
                </a:r>
                <a:endParaRPr lang="en-US"/>
              </a:p>
            </p:txBody>
          </p:sp>
        </p:grpSp>
        <p:grpSp>
          <p:nvGrpSpPr>
            <p:cNvPr id="20486" name="Group 67"/>
            <p:cNvGrpSpPr>
              <a:grpSpLocks/>
            </p:cNvGrpSpPr>
            <p:nvPr/>
          </p:nvGrpSpPr>
          <p:grpSpPr bwMode="auto">
            <a:xfrm>
              <a:off x="2375" y="8256"/>
              <a:ext cx="1082" cy="5148"/>
              <a:chOff x="2511" y="8256"/>
              <a:chExt cx="1082" cy="5148"/>
            </a:xfrm>
          </p:grpSpPr>
          <p:cxnSp>
            <p:nvCxnSpPr>
              <p:cNvPr id="20546" name="AutoShape 69"/>
              <p:cNvCxnSpPr>
                <a:cxnSpLocks noChangeShapeType="1"/>
              </p:cNvCxnSpPr>
              <p:nvPr/>
            </p:nvCxnSpPr>
            <p:spPr bwMode="auto">
              <a:xfrm>
                <a:off x="3040" y="8268"/>
                <a:ext cx="71" cy="5136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20547" name="Text Box 68"/>
              <p:cNvSpPr txBox="1">
                <a:spLocks noChangeArrowheads="1"/>
              </p:cNvSpPr>
              <p:nvPr/>
            </p:nvSpPr>
            <p:spPr bwMode="auto">
              <a:xfrm>
                <a:off x="2511" y="8256"/>
                <a:ext cx="1082" cy="3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/>
              <a:p>
                <a:pPr algn="ctr"/>
                <a:r>
                  <a:rPr lang="en-US" sz="1000">
                    <a:solidFill>
                      <a:srgbClr val="000000"/>
                    </a:solidFill>
                  </a:rPr>
                  <a:t>Controller</a:t>
                </a:r>
                <a:endParaRPr lang="en-US"/>
              </a:p>
            </p:txBody>
          </p:sp>
        </p:grpSp>
        <p:grpSp>
          <p:nvGrpSpPr>
            <p:cNvPr id="20487" name="Group 64"/>
            <p:cNvGrpSpPr>
              <a:grpSpLocks/>
            </p:cNvGrpSpPr>
            <p:nvPr/>
          </p:nvGrpSpPr>
          <p:grpSpPr bwMode="auto">
            <a:xfrm>
              <a:off x="4720" y="8256"/>
              <a:ext cx="1000" cy="5136"/>
              <a:chOff x="4648" y="8256"/>
              <a:chExt cx="1000" cy="5136"/>
            </a:xfrm>
          </p:grpSpPr>
          <p:cxnSp>
            <p:nvCxnSpPr>
              <p:cNvPr id="20544" name="AutoShape 66"/>
              <p:cNvCxnSpPr>
                <a:cxnSpLocks noChangeShapeType="1"/>
              </p:cNvCxnSpPr>
              <p:nvPr/>
            </p:nvCxnSpPr>
            <p:spPr bwMode="auto">
              <a:xfrm>
                <a:off x="5160" y="8256"/>
                <a:ext cx="1" cy="5136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20545" name="Text Box 65"/>
              <p:cNvSpPr txBox="1">
                <a:spLocks noChangeArrowheads="1"/>
              </p:cNvSpPr>
              <p:nvPr/>
            </p:nvSpPr>
            <p:spPr bwMode="auto">
              <a:xfrm>
                <a:off x="4648" y="8256"/>
                <a:ext cx="1000" cy="3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/>
              <a:p>
                <a:pPr algn="ctr"/>
                <a:r>
                  <a:rPr lang="en-US" sz="1000">
                    <a:solidFill>
                      <a:srgbClr val="000000"/>
                    </a:solidFill>
                  </a:rPr>
                  <a:t>Retriever</a:t>
                </a:r>
                <a:endParaRPr lang="en-US"/>
              </a:p>
            </p:txBody>
          </p:sp>
        </p:grpSp>
        <p:grpSp>
          <p:nvGrpSpPr>
            <p:cNvPr id="20488" name="Group 61"/>
            <p:cNvGrpSpPr>
              <a:grpSpLocks/>
            </p:cNvGrpSpPr>
            <p:nvPr/>
          </p:nvGrpSpPr>
          <p:grpSpPr bwMode="auto">
            <a:xfrm>
              <a:off x="7004" y="8256"/>
              <a:ext cx="987" cy="5136"/>
              <a:chOff x="6732" y="8256"/>
              <a:chExt cx="987" cy="5136"/>
            </a:xfrm>
          </p:grpSpPr>
          <p:cxnSp>
            <p:nvCxnSpPr>
              <p:cNvPr id="20542" name="AutoShape 63"/>
              <p:cNvCxnSpPr>
                <a:cxnSpLocks noChangeShapeType="1"/>
              </p:cNvCxnSpPr>
              <p:nvPr/>
            </p:nvCxnSpPr>
            <p:spPr bwMode="auto">
              <a:xfrm>
                <a:off x="7209" y="8256"/>
                <a:ext cx="76" cy="5136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20543" name="Text Box 62"/>
              <p:cNvSpPr txBox="1">
                <a:spLocks noChangeArrowheads="1"/>
              </p:cNvSpPr>
              <p:nvPr/>
            </p:nvSpPr>
            <p:spPr bwMode="auto">
              <a:xfrm>
                <a:off x="6732" y="8256"/>
                <a:ext cx="987" cy="3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000">
                    <a:solidFill>
                      <a:srgbClr val="000000"/>
                    </a:solidFill>
                  </a:rPr>
                  <a:t>Monitor</a:t>
                </a:r>
                <a:endParaRPr lang="en-US"/>
              </a:p>
            </p:txBody>
          </p:sp>
        </p:grpSp>
        <p:grpSp>
          <p:nvGrpSpPr>
            <p:cNvPr id="20489" name="Group 58"/>
            <p:cNvGrpSpPr>
              <a:grpSpLocks/>
            </p:cNvGrpSpPr>
            <p:nvPr/>
          </p:nvGrpSpPr>
          <p:grpSpPr bwMode="auto">
            <a:xfrm>
              <a:off x="9340" y="8256"/>
              <a:ext cx="1311" cy="5136"/>
              <a:chOff x="9236" y="8256"/>
              <a:chExt cx="1311" cy="5136"/>
            </a:xfrm>
          </p:grpSpPr>
          <p:cxnSp>
            <p:nvCxnSpPr>
              <p:cNvPr id="20540" name="AutoShape 60"/>
              <p:cNvCxnSpPr>
                <a:cxnSpLocks noChangeShapeType="1"/>
              </p:cNvCxnSpPr>
              <p:nvPr/>
            </p:nvCxnSpPr>
            <p:spPr bwMode="auto">
              <a:xfrm>
                <a:off x="9862" y="8256"/>
                <a:ext cx="1" cy="5136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20541" name="Text Box 59"/>
              <p:cNvSpPr txBox="1">
                <a:spLocks noChangeArrowheads="1"/>
              </p:cNvSpPr>
              <p:nvPr/>
            </p:nvSpPr>
            <p:spPr bwMode="auto">
              <a:xfrm>
                <a:off x="9236" y="8256"/>
                <a:ext cx="1311" cy="3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000">
                    <a:solidFill>
                      <a:srgbClr val="000000"/>
                    </a:solidFill>
                  </a:rPr>
                  <a:t>Application</a:t>
                </a:r>
                <a:endParaRPr lang="en-US"/>
              </a:p>
            </p:txBody>
          </p:sp>
        </p:grpSp>
        <p:sp>
          <p:nvSpPr>
            <p:cNvPr id="20490" name="Text Box 57"/>
            <p:cNvSpPr txBox="1">
              <a:spLocks noChangeArrowheads="1"/>
            </p:cNvSpPr>
            <p:nvPr/>
          </p:nvSpPr>
          <p:spPr bwMode="auto">
            <a:xfrm>
              <a:off x="2132" y="8872"/>
              <a:ext cx="1008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800">
                  <a:solidFill>
                    <a:srgbClr val="000000"/>
                  </a:solidFill>
                </a:rPr>
                <a:t>Task Set</a:t>
              </a:r>
              <a:endParaRPr lang="en-US"/>
            </a:p>
          </p:txBody>
        </p:sp>
        <p:sp>
          <p:nvSpPr>
            <p:cNvPr id="20491" name="Text Box 56"/>
            <p:cNvSpPr txBox="1">
              <a:spLocks noChangeArrowheads="1"/>
            </p:cNvSpPr>
            <p:nvPr/>
          </p:nvSpPr>
          <p:spPr bwMode="auto">
            <a:xfrm>
              <a:off x="3123" y="9888"/>
              <a:ext cx="1008" cy="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800">
                  <a:solidFill>
                    <a:srgbClr val="000000"/>
                  </a:solidFill>
                </a:rPr>
                <a:t>Initiate</a:t>
              </a:r>
              <a:endParaRPr lang="en-US"/>
            </a:p>
          </p:txBody>
        </p:sp>
        <p:sp>
          <p:nvSpPr>
            <p:cNvPr id="20492" name="Text Box 55"/>
            <p:cNvSpPr txBox="1">
              <a:spLocks noChangeArrowheads="1"/>
            </p:cNvSpPr>
            <p:nvPr/>
          </p:nvSpPr>
          <p:spPr bwMode="auto">
            <a:xfrm>
              <a:off x="3123" y="10540"/>
              <a:ext cx="1008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800">
                  <a:solidFill>
                    <a:srgbClr val="000000"/>
                  </a:solidFill>
                </a:rPr>
                <a:t>Initiate</a:t>
              </a:r>
              <a:endParaRPr lang="en-US"/>
            </a:p>
          </p:txBody>
        </p:sp>
        <p:grpSp>
          <p:nvGrpSpPr>
            <p:cNvPr id="20493" name="Group 52"/>
            <p:cNvGrpSpPr>
              <a:grpSpLocks/>
            </p:cNvGrpSpPr>
            <p:nvPr/>
          </p:nvGrpSpPr>
          <p:grpSpPr bwMode="auto">
            <a:xfrm>
              <a:off x="8090" y="8252"/>
              <a:ext cx="1149" cy="5136"/>
              <a:chOff x="7874" y="8252"/>
              <a:chExt cx="1149" cy="5136"/>
            </a:xfrm>
          </p:grpSpPr>
          <p:cxnSp>
            <p:nvCxnSpPr>
              <p:cNvPr id="20538" name="AutoShape 54"/>
              <p:cNvCxnSpPr>
                <a:cxnSpLocks noChangeShapeType="1"/>
              </p:cNvCxnSpPr>
              <p:nvPr/>
            </p:nvCxnSpPr>
            <p:spPr bwMode="auto">
              <a:xfrm>
                <a:off x="8471" y="8252"/>
                <a:ext cx="1" cy="5136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20539" name="Text Box 53"/>
              <p:cNvSpPr txBox="1">
                <a:spLocks noChangeArrowheads="1"/>
              </p:cNvSpPr>
              <p:nvPr/>
            </p:nvSpPr>
            <p:spPr bwMode="auto">
              <a:xfrm>
                <a:off x="7874" y="8252"/>
                <a:ext cx="1149" cy="3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000">
                    <a:solidFill>
                      <a:srgbClr val="000000"/>
                    </a:solidFill>
                  </a:rPr>
                  <a:t>Launcher</a:t>
                </a:r>
                <a:endParaRPr lang="en-US"/>
              </a:p>
            </p:txBody>
          </p:sp>
        </p:grpSp>
        <p:sp>
          <p:nvSpPr>
            <p:cNvPr id="20494" name="Text Box 51"/>
            <p:cNvSpPr txBox="1">
              <a:spLocks noChangeArrowheads="1"/>
            </p:cNvSpPr>
            <p:nvPr/>
          </p:nvSpPr>
          <p:spPr bwMode="auto">
            <a:xfrm>
              <a:off x="3085" y="9089"/>
              <a:ext cx="1231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800">
                  <a:solidFill>
                    <a:srgbClr val="000000"/>
                  </a:solidFill>
                </a:rPr>
                <a:t>Resource ID</a:t>
              </a:r>
              <a:endParaRPr lang="en-US"/>
            </a:p>
          </p:txBody>
        </p:sp>
        <p:grpSp>
          <p:nvGrpSpPr>
            <p:cNvPr id="20495" name="Group 48"/>
            <p:cNvGrpSpPr>
              <a:grpSpLocks/>
            </p:cNvGrpSpPr>
            <p:nvPr/>
          </p:nvGrpSpPr>
          <p:grpSpPr bwMode="auto">
            <a:xfrm>
              <a:off x="3587" y="8252"/>
              <a:ext cx="998" cy="5136"/>
              <a:chOff x="3795" y="8252"/>
              <a:chExt cx="998" cy="5136"/>
            </a:xfrm>
          </p:grpSpPr>
          <p:cxnSp>
            <p:nvCxnSpPr>
              <p:cNvPr id="20536" name="AutoShape 50"/>
              <p:cNvCxnSpPr>
                <a:cxnSpLocks noChangeShapeType="1"/>
              </p:cNvCxnSpPr>
              <p:nvPr/>
            </p:nvCxnSpPr>
            <p:spPr bwMode="auto">
              <a:xfrm>
                <a:off x="4295" y="8252"/>
                <a:ext cx="1" cy="5136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20537" name="Text Box 49"/>
              <p:cNvSpPr txBox="1">
                <a:spLocks noChangeArrowheads="1"/>
              </p:cNvSpPr>
              <p:nvPr/>
            </p:nvSpPr>
            <p:spPr bwMode="auto">
              <a:xfrm>
                <a:off x="3795" y="8252"/>
                <a:ext cx="998" cy="3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/>
              <a:p>
                <a:pPr algn="ctr"/>
                <a:r>
                  <a:rPr lang="en-US" sz="1000">
                    <a:solidFill>
                      <a:srgbClr val="000000"/>
                    </a:solidFill>
                  </a:rPr>
                  <a:t>Resolver</a:t>
                </a:r>
                <a:endParaRPr lang="en-US"/>
              </a:p>
            </p:txBody>
          </p:sp>
        </p:grpSp>
        <p:sp>
          <p:nvSpPr>
            <p:cNvPr id="20496" name="Text Box 47"/>
            <p:cNvSpPr txBox="1">
              <a:spLocks noChangeArrowheads="1"/>
            </p:cNvSpPr>
            <p:nvPr/>
          </p:nvSpPr>
          <p:spPr bwMode="auto">
            <a:xfrm>
              <a:off x="3254" y="9512"/>
              <a:ext cx="1008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800">
                  <a:solidFill>
                    <a:srgbClr val="000000"/>
                  </a:solidFill>
                </a:rPr>
                <a:t>Metadata</a:t>
              </a:r>
              <a:endParaRPr lang="en-US"/>
            </a:p>
          </p:txBody>
        </p:sp>
        <p:grpSp>
          <p:nvGrpSpPr>
            <p:cNvPr id="20497" name="Group 44"/>
            <p:cNvGrpSpPr>
              <a:grpSpLocks/>
            </p:cNvGrpSpPr>
            <p:nvPr/>
          </p:nvGrpSpPr>
          <p:grpSpPr bwMode="auto">
            <a:xfrm>
              <a:off x="5855" y="8256"/>
              <a:ext cx="1026" cy="5136"/>
              <a:chOff x="5799" y="8256"/>
              <a:chExt cx="1026" cy="5136"/>
            </a:xfrm>
          </p:grpSpPr>
          <p:cxnSp>
            <p:nvCxnSpPr>
              <p:cNvPr id="20534" name="AutoShape 46"/>
              <p:cNvCxnSpPr>
                <a:cxnSpLocks noChangeShapeType="1"/>
              </p:cNvCxnSpPr>
              <p:nvPr/>
            </p:nvCxnSpPr>
            <p:spPr bwMode="auto">
              <a:xfrm>
                <a:off x="6295" y="8256"/>
                <a:ext cx="1" cy="5136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20535" name="Text Box 45"/>
              <p:cNvSpPr txBox="1">
                <a:spLocks noChangeArrowheads="1"/>
              </p:cNvSpPr>
              <p:nvPr/>
            </p:nvSpPr>
            <p:spPr bwMode="auto">
              <a:xfrm>
                <a:off x="5799" y="8256"/>
                <a:ext cx="1026" cy="3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/>
              <a:p>
                <a:pPr algn="ctr"/>
                <a:r>
                  <a:rPr lang="en-US" sz="1000">
                    <a:solidFill>
                      <a:srgbClr val="000000"/>
                    </a:solidFill>
                  </a:rPr>
                  <a:t>Registry</a:t>
                </a:r>
                <a:endParaRPr lang="en-US"/>
              </a:p>
            </p:txBody>
          </p:sp>
        </p:grpSp>
        <p:sp>
          <p:nvSpPr>
            <p:cNvPr id="20498" name="Rectangle 43"/>
            <p:cNvSpPr>
              <a:spLocks noChangeArrowheads="1"/>
            </p:cNvSpPr>
            <p:nvPr/>
          </p:nvSpPr>
          <p:spPr bwMode="auto">
            <a:xfrm>
              <a:off x="6241" y="10246"/>
              <a:ext cx="216" cy="36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20499" name="AutoShape 42"/>
            <p:cNvCxnSpPr>
              <a:cxnSpLocks noChangeShapeType="1"/>
            </p:cNvCxnSpPr>
            <p:nvPr/>
          </p:nvCxnSpPr>
          <p:spPr bwMode="auto">
            <a:xfrm>
              <a:off x="1804" y="9108"/>
              <a:ext cx="1012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500" name="AutoShape 41"/>
            <p:cNvCxnSpPr>
              <a:cxnSpLocks noChangeShapeType="1"/>
            </p:cNvCxnSpPr>
            <p:nvPr/>
          </p:nvCxnSpPr>
          <p:spPr bwMode="auto">
            <a:xfrm>
              <a:off x="2848" y="9308"/>
              <a:ext cx="1137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501" name="AutoShape 40"/>
            <p:cNvCxnSpPr>
              <a:cxnSpLocks noChangeShapeType="1"/>
            </p:cNvCxnSpPr>
            <p:nvPr/>
          </p:nvCxnSpPr>
          <p:spPr bwMode="auto">
            <a:xfrm flipH="1">
              <a:off x="3041" y="9711"/>
              <a:ext cx="1095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502" name="AutoShape 39"/>
            <p:cNvCxnSpPr>
              <a:cxnSpLocks noChangeShapeType="1"/>
            </p:cNvCxnSpPr>
            <p:nvPr/>
          </p:nvCxnSpPr>
          <p:spPr bwMode="auto">
            <a:xfrm>
              <a:off x="3036" y="10086"/>
              <a:ext cx="4367" cy="9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503" name="AutoShape 38"/>
            <p:cNvCxnSpPr>
              <a:cxnSpLocks noChangeShapeType="1"/>
            </p:cNvCxnSpPr>
            <p:nvPr/>
          </p:nvCxnSpPr>
          <p:spPr bwMode="auto">
            <a:xfrm flipV="1">
              <a:off x="3046" y="10727"/>
              <a:ext cx="5508" cy="1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504" name="AutoShape 37"/>
            <p:cNvCxnSpPr>
              <a:cxnSpLocks noChangeShapeType="1"/>
            </p:cNvCxnSpPr>
            <p:nvPr/>
          </p:nvCxnSpPr>
          <p:spPr bwMode="auto">
            <a:xfrm flipH="1">
              <a:off x="6450" y="10441"/>
              <a:ext cx="1053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505" name="Text Box 36"/>
            <p:cNvSpPr txBox="1">
              <a:spLocks noChangeArrowheads="1"/>
            </p:cNvSpPr>
            <p:nvPr/>
          </p:nvSpPr>
          <p:spPr bwMode="auto">
            <a:xfrm>
              <a:off x="6633" y="10257"/>
              <a:ext cx="1008" cy="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800">
                  <a:solidFill>
                    <a:srgbClr val="000000"/>
                  </a:solidFill>
                </a:rPr>
                <a:t>Register</a:t>
              </a:r>
              <a:endParaRPr lang="en-US"/>
            </a:p>
          </p:txBody>
        </p:sp>
        <p:sp>
          <p:nvSpPr>
            <p:cNvPr id="20506" name="Rectangle 35"/>
            <p:cNvSpPr>
              <a:spLocks noChangeArrowheads="1"/>
            </p:cNvSpPr>
            <p:nvPr/>
          </p:nvSpPr>
          <p:spPr bwMode="auto">
            <a:xfrm>
              <a:off x="3973" y="10970"/>
              <a:ext cx="216" cy="60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0507" name="Text Box 34"/>
            <p:cNvSpPr txBox="1">
              <a:spLocks noChangeArrowheads="1"/>
            </p:cNvSpPr>
            <p:nvPr/>
          </p:nvSpPr>
          <p:spPr bwMode="auto">
            <a:xfrm>
              <a:off x="7050" y="10890"/>
              <a:ext cx="1969" cy="252"/>
            </a:xfrm>
            <a:prstGeom prst="rect">
              <a:avLst/>
            </a:prstGeom>
            <a:solidFill>
              <a:srgbClr val="FFFFFF">
                <a:alpha val="56078"/>
              </a:srgbClr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800">
                  <a:solidFill>
                    <a:srgbClr val="000000"/>
                  </a:solidFill>
                </a:rPr>
                <a:t>Monitor Resource ID</a:t>
              </a:r>
              <a:endParaRPr lang="en-US"/>
            </a:p>
          </p:txBody>
        </p:sp>
        <p:cxnSp>
          <p:nvCxnSpPr>
            <p:cNvPr id="20508" name="AutoShape 33"/>
            <p:cNvCxnSpPr>
              <a:cxnSpLocks noChangeShapeType="1"/>
            </p:cNvCxnSpPr>
            <p:nvPr/>
          </p:nvCxnSpPr>
          <p:spPr bwMode="auto">
            <a:xfrm>
              <a:off x="4179" y="11466"/>
              <a:ext cx="4367" cy="9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509" name="Text Box 32"/>
            <p:cNvSpPr txBox="1">
              <a:spLocks noChangeArrowheads="1"/>
            </p:cNvSpPr>
            <p:nvPr/>
          </p:nvSpPr>
          <p:spPr bwMode="auto">
            <a:xfrm>
              <a:off x="4245" y="11248"/>
              <a:ext cx="1008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800">
                  <a:solidFill>
                    <a:srgbClr val="000000"/>
                  </a:solidFill>
                </a:rPr>
                <a:t>Metadata</a:t>
              </a:r>
              <a:endParaRPr lang="en-US"/>
            </a:p>
          </p:txBody>
        </p:sp>
        <p:cxnSp>
          <p:nvCxnSpPr>
            <p:cNvPr id="20510" name="AutoShape 31"/>
            <p:cNvCxnSpPr>
              <a:cxnSpLocks noChangeShapeType="1"/>
            </p:cNvCxnSpPr>
            <p:nvPr/>
          </p:nvCxnSpPr>
          <p:spPr bwMode="auto">
            <a:xfrm flipH="1">
              <a:off x="4206" y="11100"/>
              <a:ext cx="4403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511" name="Rectangle 30"/>
            <p:cNvSpPr>
              <a:spLocks noChangeArrowheads="1"/>
            </p:cNvSpPr>
            <p:nvPr/>
          </p:nvSpPr>
          <p:spPr bwMode="auto">
            <a:xfrm>
              <a:off x="8577" y="10468"/>
              <a:ext cx="216" cy="119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0512" name="Rectangle 29"/>
            <p:cNvSpPr>
              <a:spLocks noChangeArrowheads="1"/>
            </p:cNvSpPr>
            <p:nvPr/>
          </p:nvSpPr>
          <p:spPr bwMode="auto">
            <a:xfrm>
              <a:off x="7395" y="9996"/>
              <a:ext cx="216" cy="5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0513" name="Rectangle 28"/>
            <p:cNvSpPr>
              <a:spLocks noChangeArrowheads="1"/>
            </p:cNvSpPr>
            <p:nvPr/>
          </p:nvSpPr>
          <p:spPr bwMode="auto">
            <a:xfrm>
              <a:off x="3996" y="9184"/>
              <a:ext cx="216" cy="63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0514" name="Rectangle 27"/>
            <p:cNvSpPr>
              <a:spLocks noChangeArrowheads="1"/>
            </p:cNvSpPr>
            <p:nvPr/>
          </p:nvSpPr>
          <p:spPr bwMode="auto">
            <a:xfrm>
              <a:off x="2820" y="8988"/>
              <a:ext cx="216" cy="219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0515" name="Rectangle 26"/>
            <p:cNvSpPr>
              <a:spLocks noChangeArrowheads="1"/>
            </p:cNvSpPr>
            <p:nvPr/>
          </p:nvSpPr>
          <p:spPr bwMode="auto">
            <a:xfrm>
              <a:off x="1808" y="8988"/>
              <a:ext cx="216" cy="69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0516" name="Rectangle 25"/>
            <p:cNvSpPr>
              <a:spLocks noChangeArrowheads="1"/>
            </p:cNvSpPr>
            <p:nvPr/>
          </p:nvSpPr>
          <p:spPr bwMode="auto">
            <a:xfrm>
              <a:off x="3973" y="10206"/>
              <a:ext cx="216" cy="36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0517" name="Text Box 24"/>
            <p:cNvSpPr txBox="1">
              <a:spLocks noChangeArrowheads="1"/>
            </p:cNvSpPr>
            <p:nvPr/>
          </p:nvSpPr>
          <p:spPr bwMode="auto">
            <a:xfrm>
              <a:off x="5308" y="10254"/>
              <a:ext cx="1008" cy="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800">
                  <a:solidFill>
                    <a:srgbClr val="000000"/>
                  </a:solidFill>
                </a:rPr>
                <a:t>Publish</a:t>
              </a:r>
              <a:endParaRPr lang="en-US"/>
            </a:p>
          </p:txBody>
        </p:sp>
        <p:cxnSp>
          <p:nvCxnSpPr>
            <p:cNvPr id="20518" name="AutoShape 23"/>
            <p:cNvCxnSpPr>
              <a:cxnSpLocks noChangeShapeType="1"/>
            </p:cNvCxnSpPr>
            <p:nvPr/>
          </p:nvCxnSpPr>
          <p:spPr bwMode="auto">
            <a:xfrm flipH="1">
              <a:off x="4178" y="10466"/>
              <a:ext cx="2046" cy="3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519" name="AutoShape 22"/>
            <p:cNvCxnSpPr>
              <a:cxnSpLocks noChangeShapeType="1"/>
            </p:cNvCxnSpPr>
            <p:nvPr/>
          </p:nvCxnSpPr>
          <p:spPr bwMode="auto">
            <a:xfrm flipV="1">
              <a:off x="8793" y="11063"/>
              <a:ext cx="1055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520" name="Text Box 21"/>
            <p:cNvSpPr txBox="1">
              <a:spLocks noChangeArrowheads="1"/>
            </p:cNvSpPr>
            <p:nvPr/>
          </p:nvSpPr>
          <p:spPr bwMode="auto">
            <a:xfrm>
              <a:off x="8909" y="10866"/>
              <a:ext cx="1008" cy="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800">
                  <a:solidFill>
                    <a:srgbClr val="000000"/>
                  </a:solidFill>
                </a:rPr>
                <a:t>Run</a:t>
              </a:r>
              <a:endParaRPr lang="en-US"/>
            </a:p>
          </p:txBody>
        </p:sp>
        <p:cxnSp>
          <p:nvCxnSpPr>
            <p:cNvPr id="20521" name="AutoShape 20"/>
            <p:cNvCxnSpPr>
              <a:cxnSpLocks noChangeShapeType="1"/>
            </p:cNvCxnSpPr>
            <p:nvPr/>
          </p:nvCxnSpPr>
          <p:spPr bwMode="auto">
            <a:xfrm flipH="1" flipV="1">
              <a:off x="8808" y="12135"/>
              <a:ext cx="1073" cy="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522" name="Rectangle 19"/>
            <p:cNvSpPr>
              <a:spLocks noChangeArrowheads="1"/>
            </p:cNvSpPr>
            <p:nvPr/>
          </p:nvSpPr>
          <p:spPr bwMode="auto">
            <a:xfrm>
              <a:off x="9855" y="12597"/>
              <a:ext cx="216" cy="18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20523" name="AutoShape 18"/>
            <p:cNvCxnSpPr>
              <a:cxnSpLocks noChangeShapeType="1"/>
            </p:cNvCxnSpPr>
            <p:nvPr/>
          </p:nvCxnSpPr>
          <p:spPr bwMode="auto">
            <a:xfrm flipH="1" flipV="1">
              <a:off x="8797" y="12684"/>
              <a:ext cx="1073" cy="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524" name="Text Box 17"/>
            <p:cNvSpPr txBox="1">
              <a:spLocks noChangeArrowheads="1"/>
            </p:cNvSpPr>
            <p:nvPr/>
          </p:nvSpPr>
          <p:spPr bwMode="auto">
            <a:xfrm>
              <a:off x="8960" y="11937"/>
              <a:ext cx="1008" cy="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800">
                  <a:solidFill>
                    <a:srgbClr val="000000"/>
                  </a:solidFill>
                </a:rPr>
                <a:t>Status</a:t>
              </a:r>
              <a:endParaRPr lang="en-US"/>
            </a:p>
          </p:txBody>
        </p:sp>
        <p:sp>
          <p:nvSpPr>
            <p:cNvPr id="20525" name="Text Box 16"/>
            <p:cNvSpPr txBox="1">
              <a:spLocks noChangeArrowheads="1"/>
            </p:cNvSpPr>
            <p:nvPr/>
          </p:nvSpPr>
          <p:spPr bwMode="auto">
            <a:xfrm>
              <a:off x="9018" y="12490"/>
              <a:ext cx="1008" cy="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800">
                  <a:solidFill>
                    <a:srgbClr val="000000"/>
                  </a:solidFill>
                </a:rPr>
                <a:t>Results</a:t>
              </a:r>
              <a:endParaRPr lang="en-US"/>
            </a:p>
          </p:txBody>
        </p:sp>
        <p:cxnSp>
          <p:nvCxnSpPr>
            <p:cNvPr id="20526" name="AutoShape 15"/>
            <p:cNvCxnSpPr>
              <a:cxnSpLocks noChangeShapeType="1"/>
            </p:cNvCxnSpPr>
            <p:nvPr/>
          </p:nvCxnSpPr>
          <p:spPr bwMode="auto">
            <a:xfrm flipH="1" flipV="1">
              <a:off x="7635" y="12410"/>
              <a:ext cx="1073" cy="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527" name="Text Box 14"/>
            <p:cNvSpPr txBox="1">
              <a:spLocks noChangeArrowheads="1"/>
            </p:cNvSpPr>
            <p:nvPr/>
          </p:nvSpPr>
          <p:spPr bwMode="auto">
            <a:xfrm>
              <a:off x="7798" y="12177"/>
              <a:ext cx="1008" cy="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800">
                  <a:solidFill>
                    <a:srgbClr val="000000"/>
                  </a:solidFill>
                </a:rPr>
                <a:t>Post</a:t>
              </a:r>
              <a:endParaRPr lang="en-US"/>
            </a:p>
          </p:txBody>
        </p:sp>
        <p:sp>
          <p:nvSpPr>
            <p:cNvPr id="20528" name="Rectangle 13"/>
            <p:cNvSpPr>
              <a:spLocks noChangeArrowheads="1"/>
            </p:cNvSpPr>
            <p:nvPr/>
          </p:nvSpPr>
          <p:spPr bwMode="auto">
            <a:xfrm>
              <a:off x="1838" y="12688"/>
              <a:ext cx="216" cy="36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20529" name="AutoShape 12"/>
            <p:cNvCxnSpPr>
              <a:cxnSpLocks noChangeShapeType="1"/>
            </p:cNvCxnSpPr>
            <p:nvPr/>
          </p:nvCxnSpPr>
          <p:spPr bwMode="auto">
            <a:xfrm flipH="1">
              <a:off x="2049" y="12832"/>
              <a:ext cx="5531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530" name="Text Box 11"/>
            <p:cNvSpPr txBox="1">
              <a:spLocks noChangeArrowheads="1"/>
            </p:cNvSpPr>
            <p:nvPr/>
          </p:nvSpPr>
          <p:spPr bwMode="auto">
            <a:xfrm>
              <a:off x="6790" y="12597"/>
              <a:ext cx="1008" cy="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800">
                  <a:solidFill>
                    <a:srgbClr val="000000"/>
                  </a:solidFill>
                </a:rPr>
                <a:t>Report</a:t>
              </a:r>
              <a:endParaRPr lang="en-US"/>
            </a:p>
          </p:txBody>
        </p:sp>
        <p:sp>
          <p:nvSpPr>
            <p:cNvPr id="20531" name="Rectangle 10"/>
            <p:cNvSpPr>
              <a:spLocks noChangeArrowheads="1"/>
            </p:cNvSpPr>
            <p:nvPr/>
          </p:nvSpPr>
          <p:spPr bwMode="auto">
            <a:xfrm>
              <a:off x="7424" y="12240"/>
              <a:ext cx="216" cy="73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0532" name="Rectangle 9"/>
            <p:cNvSpPr>
              <a:spLocks noChangeArrowheads="1"/>
            </p:cNvSpPr>
            <p:nvPr/>
          </p:nvSpPr>
          <p:spPr bwMode="auto">
            <a:xfrm>
              <a:off x="8592" y="12036"/>
              <a:ext cx="216" cy="73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0533" name="Rectangle 8"/>
            <p:cNvSpPr>
              <a:spLocks noChangeArrowheads="1"/>
            </p:cNvSpPr>
            <p:nvPr/>
          </p:nvSpPr>
          <p:spPr bwMode="auto">
            <a:xfrm>
              <a:off x="9855" y="10914"/>
              <a:ext cx="216" cy="149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Next Steps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SPASE is a good starting point for defining models for computational resources.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Current Resource Types (Classes)</a:t>
            </a:r>
          </a:p>
          <a:p>
            <a:pPr marL="886968" lvl="2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Annotation		Numerical Data</a:t>
            </a:r>
          </a:p>
          <a:p>
            <a:pPr marL="886968" lvl="2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Catalog			Observatory</a:t>
            </a:r>
          </a:p>
          <a:p>
            <a:pPr marL="886968" lvl="2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Display Data		Person</a:t>
            </a:r>
          </a:p>
          <a:p>
            <a:pPr marL="886968" lvl="2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Document		Registry</a:t>
            </a:r>
          </a:p>
          <a:p>
            <a:pPr marL="886968" lvl="2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Granule			Repository</a:t>
            </a:r>
          </a:p>
          <a:p>
            <a:pPr marL="886968" lvl="2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Instrument		Service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300" b="1" dirty="0" smtClean="0"/>
              <a:t>Suggestion is to add: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sz="3300" b="1" dirty="0" smtClean="0"/>
              <a:t>Application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sz="3300" b="1" dirty="0" smtClean="0"/>
              <a:t>Platform</a:t>
            </a:r>
            <a:endParaRPr lang="en-US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205</TotalTime>
  <Words>544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Gill Sans MT</vt:lpstr>
      <vt:lpstr>Arial</vt:lpstr>
      <vt:lpstr>Wingdings 2</vt:lpstr>
      <vt:lpstr>Verdana</vt:lpstr>
      <vt:lpstr>Calibri</vt:lpstr>
      <vt:lpstr>Solstice</vt:lpstr>
      <vt:lpstr>Solstice</vt:lpstr>
      <vt:lpstr>Solstice</vt:lpstr>
      <vt:lpstr>Solstice</vt:lpstr>
      <vt:lpstr>Solstice</vt:lpstr>
      <vt:lpstr>Solstice</vt:lpstr>
      <vt:lpstr>Solstice</vt:lpstr>
      <vt:lpstr>Introduction to FAIR-TRADE</vt:lpstr>
      <vt:lpstr>What is FAIR-TRADE</vt:lpstr>
      <vt:lpstr>Why FAIR-TRADE?</vt:lpstr>
      <vt:lpstr>FAIR-TRADE Concepts</vt:lpstr>
      <vt:lpstr>Slide 5</vt:lpstr>
      <vt:lpstr>Functional View –   For Digital Resources</vt:lpstr>
      <vt:lpstr>Functional View –   Computational Resources</vt:lpstr>
      <vt:lpstr>Function View – Big Picture</vt:lpstr>
      <vt:lpstr>Next Steps</vt:lpstr>
      <vt:lpstr>Discussion</vt:lpstr>
    </vt:vector>
  </TitlesOfParts>
  <Company>UCLA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FAIR-TRADE</dc:title>
  <dc:creator>Todd King</dc:creator>
  <cp:lastModifiedBy>John Doe</cp:lastModifiedBy>
  <cp:revision>9</cp:revision>
  <dcterms:created xsi:type="dcterms:W3CDTF">2010-07-28T16:24:20Z</dcterms:created>
  <dcterms:modified xsi:type="dcterms:W3CDTF">2010-08-02T14:40:34Z</dcterms:modified>
</cp:coreProperties>
</file>